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344" r:id="rId6"/>
    <p:sldId id="277" r:id="rId7"/>
    <p:sldId id="278" r:id="rId8"/>
    <p:sldId id="279" r:id="rId9"/>
    <p:sldId id="331" r:id="rId10"/>
    <p:sldId id="261" r:id="rId11"/>
    <p:sldId id="260" r:id="rId12"/>
    <p:sldId id="334" r:id="rId13"/>
    <p:sldId id="335" r:id="rId14"/>
    <p:sldId id="262" r:id="rId15"/>
    <p:sldId id="263" r:id="rId16"/>
    <p:sldId id="264" r:id="rId17"/>
    <p:sldId id="265" r:id="rId18"/>
    <p:sldId id="266" r:id="rId19"/>
    <p:sldId id="267" r:id="rId20"/>
    <p:sldId id="333" r:id="rId21"/>
    <p:sldId id="350" r:id="rId22"/>
    <p:sldId id="351" r:id="rId23"/>
    <p:sldId id="276" r:id="rId24"/>
    <p:sldId id="268" r:id="rId25"/>
    <p:sldId id="269" r:id="rId26"/>
    <p:sldId id="270" r:id="rId27"/>
    <p:sldId id="272" r:id="rId28"/>
    <p:sldId id="332" r:id="rId29"/>
    <p:sldId id="27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  <a:srgbClr val="000000"/>
    <a:srgbClr val="008000"/>
    <a:srgbClr val="C08080"/>
    <a:srgbClr val="DCDE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01" autoAdjust="0"/>
    <p:restoredTop sz="75814" autoAdjust="0"/>
  </p:normalViewPr>
  <p:slideViewPr>
    <p:cSldViewPr snapToGrid="0">
      <p:cViewPr varScale="1">
        <p:scale>
          <a:sx n="87" d="100"/>
          <a:sy n="87" d="100"/>
        </p:scale>
        <p:origin x="1458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1E3E5-40D9-428D-92D6-4B4EDDE05C38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DAD03-05F0-4B7A-AD12-C1D37D862D6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443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Semantic</a:t>
            </a:r>
            <a:r>
              <a:rPr lang="en-US" altLang="ko-KR" baseline="0" dirty="0" smtClean="0"/>
              <a:t> segmentation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pixel </a:t>
            </a:r>
            <a:r>
              <a:rPr lang="ko-KR" altLang="en-US" baseline="0" dirty="0" smtClean="0"/>
              <a:t>단위로 </a:t>
            </a:r>
            <a:r>
              <a:rPr lang="en-US" altLang="ko-KR" baseline="0" dirty="0" smtClean="0"/>
              <a:t>object</a:t>
            </a:r>
            <a:r>
              <a:rPr lang="ko-KR" altLang="en-US" baseline="0" dirty="0" smtClean="0"/>
              <a:t>가 어디에 있는지를 알아내는 문제라고 생각할 수 있음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고차원적인 정보를 고려해서 </a:t>
            </a:r>
            <a:r>
              <a:rPr lang="en-US" altLang="ko-KR" baseline="0" dirty="0" smtClean="0"/>
              <a:t>pixel</a:t>
            </a:r>
            <a:r>
              <a:rPr lang="ko-KR" altLang="en-US" baseline="0" dirty="0" smtClean="0"/>
              <a:t>을 분류함 </a:t>
            </a:r>
            <a:r>
              <a:rPr lang="en-US" altLang="ko-KR" baseline="0" dirty="0" smtClean="0">
                <a:sym typeface="Wingdings" panose="05000000000000000000" pitchFamily="2" charset="2"/>
              </a:rPr>
              <a:t> </a:t>
            </a:r>
            <a:r>
              <a:rPr lang="ko-KR" altLang="en-US" baseline="0" dirty="0" smtClean="0">
                <a:sym typeface="Wingdings" panose="05000000000000000000" pitchFamily="2" charset="2"/>
              </a:rPr>
              <a:t>서로 다른 좌표</a:t>
            </a:r>
            <a:r>
              <a:rPr lang="en-US" altLang="ko-KR" baseline="0" dirty="0" smtClean="0">
                <a:sym typeface="Wingdings" panose="05000000000000000000" pitchFamily="2" charset="2"/>
              </a:rPr>
              <a:t>(</a:t>
            </a:r>
            <a:r>
              <a:rPr lang="ko-KR" altLang="en-US" baseline="0" dirty="0" smtClean="0">
                <a:sym typeface="Wingdings" panose="05000000000000000000" pitchFamily="2" charset="2"/>
              </a:rPr>
              <a:t>가깝지 않은 좌표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  <a:r>
              <a:rPr lang="ko-KR" altLang="en-US" baseline="0" dirty="0" smtClean="0">
                <a:sym typeface="Wingdings" panose="05000000000000000000" pitchFamily="2" charset="2"/>
              </a:rPr>
              <a:t>랑 </a:t>
            </a:r>
            <a:r>
              <a:rPr lang="en-US" altLang="ko-KR" baseline="0" dirty="0" smtClean="0">
                <a:sym typeface="Wingdings" panose="05000000000000000000" pitchFamily="2" charset="2"/>
              </a:rPr>
              <a:t>RGB</a:t>
            </a:r>
            <a:r>
              <a:rPr lang="ko-KR" altLang="en-US" baseline="0" dirty="0" smtClean="0">
                <a:sym typeface="Wingdings" panose="05000000000000000000" pitchFamily="2" charset="2"/>
              </a:rPr>
              <a:t>값을 갖더라도 같은 </a:t>
            </a:r>
            <a:r>
              <a:rPr lang="en-US" altLang="ko-KR" baseline="0" dirty="0" smtClean="0">
                <a:sym typeface="Wingdings" panose="05000000000000000000" pitchFamily="2" charset="2"/>
              </a:rPr>
              <a:t>class</a:t>
            </a:r>
            <a:r>
              <a:rPr lang="ko-KR" altLang="en-US" baseline="0" dirty="0" smtClean="0">
                <a:sym typeface="Wingdings" panose="05000000000000000000" pitchFamily="2" charset="2"/>
              </a:rPr>
              <a:t>로 분류될 수 있음</a:t>
            </a:r>
            <a:r>
              <a:rPr lang="en-US" altLang="ko-KR" baseline="0" dirty="0" smtClean="0">
                <a:sym typeface="Wingdings" panose="05000000000000000000" pitchFamily="2" charset="2"/>
              </a:rPr>
              <a:t>(image segmentation</a:t>
            </a:r>
            <a:r>
              <a:rPr lang="ko-KR" altLang="en-US" baseline="0" dirty="0" smtClean="0">
                <a:sym typeface="Wingdings" panose="05000000000000000000" pitchFamily="2" charset="2"/>
              </a:rPr>
              <a:t>과의 차이점</a:t>
            </a:r>
            <a:r>
              <a:rPr lang="en-US" altLang="ko-KR" baseline="0" dirty="0" smtClean="0">
                <a:sym typeface="Wingdings" panose="05000000000000000000" pitchFamily="2" charset="2"/>
              </a:rPr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8745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Deconvolution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을 거꾸로 </a:t>
            </a:r>
            <a:r>
              <a:rPr lang="ko-KR" altLang="en-US" dirty="0" err="1" smtClean="0"/>
              <a:t>하는거라고</a:t>
            </a:r>
            <a:r>
              <a:rPr lang="ko-KR" altLang="en-US" dirty="0" smtClean="0"/>
              <a:t> 생각하면 쉽다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Convolution</a:t>
            </a:r>
            <a:r>
              <a:rPr lang="ko-KR" altLang="en-US" dirty="0" smtClean="0"/>
              <a:t>했을 때와 동일하게</a:t>
            </a:r>
            <a:r>
              <a:rPr lang="en-US" altLang="ko-KR" dirty="0" smtClean="0"/>
              <a:t>!!!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대신 거꾸로</a:t>
            </a:r>
            <a:r>
              <a:rPr lang="en-US" altLang="ko-KR" baseline="0" dirty="0" smtClean="0"/>
              <a:t>~</a:t>
            </a:r>
          </a:p>
          <a:p>
            <a:r>
              <a:rPr lang="ko-KR" altLang="en-US" dirty="0" smtClean="0"/>
              <a:t>똑같은 </a:t>
            </a:r>
            <a:r>
              <a:rPr lang="en-US" altLang="ko-KR" dirty="0" smtClean="0"/>
              <a:t>filter size,</a:t>
            </a:r>
            <a:r>
              <a:rPr lang="ko-KR" altLang="en-US" dirty="0" smtClean="0"/>
              <a:t> 똑같은 </a:t>
            </a:r>
            <a:r>
              <a:rPr lang="en-US" altLang="ko-KR" dirty="0" smtClean="0"/>
              <a:t>stride, </a:t>
            </a:r>
            <a:r>
              <a:rPr lang="ko-KR" altLang="en-US" dirty="0" smtClean="0"/>
              <a:t>똑같은 </a:t>
            </a:r>
            <a:r>
              <a:rPr lang="en-US" altLang="ko-KR" dirty="0" smtClean="0"/>
              <a:t>padding</a:t>
            </a:r>
            <a:r>
              <a:rPr lang="ko-KR" altLang="en-US" dirty="0" smtClean="0"/>
              <a:t>을 적용</a:t>
            </a:r>
            <a:endParaRPr lang="en-US" altLang="ko-KR" dirty="0" smtClean="0"/>
          </a:p>
          <a:p>
            <a:r>
              <a:rPr lang="en-US" altLang="ko-KR" dirty="0" smtClean="0"/>
              <a:t>Input</a:t>
            </a:r>
            <a:r>
              <a:rPr lang="ko-KR" altLang="en-US" dirty="0" smtClean="0"/>
              <a:t>의 값 하나하나</a:t>
            </a:r>
            <a:r>
              <a:rPr lang="en-US" altLang="ko-KR" dirty="0" smtClean="0"/>
              <a:t>(scalar</a:t>
            </a:r>
            <a:r>
              <a:rPr lang="ko-KR" altLang="en-US" dirty="0" smtClean="0"/>
              <a:t>값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filter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broadcast</a:t>
            </a:r>
            <a:r>
              <a:rPr lang="ko-KR" altLang="en-US" dirty="0" smtClean="0"/>
              <a:t>해준 뒤 그걸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convolution</a:t>
            </a:r>
            <a:r>
              <a:rPr lang="ko-KR" altLang="en-US" baseline="0" dirty="0" smtClean="0"/>
              <a:t>할 때와 동일한 </a:t>
            </a:r>
            <a:r>
              <a:rPr lang="en-US" altLang="ko-KR" baseline="0" dirty="0" smtClean="0"/>
              <a:t>stride</a:t>
            </a:r>
            <a:r>
              <a:rPr lang="ko-KR" altLang="en-US" baseline="0" dirty="0" smtClean="0"/>
              <a:t>와 </a:t>
            </a:r>
            <a:r>
              <a:rPr lang="en-US" altLang="ko-KR" baseline="0" dirty="0" smtClean="0"/>
              <a:t>padding</a:t>
            </a:r>
            <a:r>
              <a:rPr lang="ko-KR" altLang="en-US" baseline="0" dirty="0" smtClean="0"/>
              <a:t>을 적용해서 차원을 늘림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Now, suppose we want to go the other direction. 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want to associate 1 value in a matrix to 9 values in another matrix.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It’s a one-to-many </a:t>
            </a:r>
            <a:r>
              <a:rPr lang="en-US" altLang="ko-KR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relationship.</a:t>
            </a:r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like going backward of convolution operation, and it is the core idea of </a:t>
            </a:r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transposed convolution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0232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어떻게 네트워크를 학습시켰는가</a:t>
            </a:r>
            <a:endParaRPr lang="en-US" altLang="ko-KR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en-US" altLang="ko-KR" dirty="0" smtClean="0">
                <a:sym typeface="Wingdings" panose="05000000000000000000" pitchFamily="2" charset="2"/>
              </a:rPr>
              <a:t>classification</a:t>
            </a:r>
            <a:r>
              <a:rPr lang="ko-KR" altLang="en-US" dirty="0" smtClean="0">
                <a:sym typeface="Wingdings" panose="05000000000000000000" pitchFamily="2" charset="2"/>
              </a:rPr>
              <a:t>을 위해</a:t>
            </a:r>
            <a:r>
              <a:rPr lang="ko-KR" altLang="en-US" baseline="0" dirty="0" smtClean="0">
                <a:sym typeface="Wingdings" panose="05000000000000000000" pitchFamily="2" charset="2"/>
              </a:rPr>
              <a:t> 이미</a:t>
            </a:r>
            <a:r>
              <a:rPr lang="ko-KR" altLang="en-US" dirty="0" smtClean="0">
                <a:sym typeface="Wingdings" panose="05000000000000000000" pitchFamily="2" charset="2"/>
              </a:rPr>
              <a:t> </a:t>
            </a:r>
            <a:r>
              <a:rPr lang="en-US" altLang="ko-KR" dirty="0" smtClean="0">
                <a:sym typeface="Wingdings" panose="05000000000000000000" pitchFamily="2" charset="2"/>
              </a:rPr>
              <a:t>train</a:t>
            </a:r>
            <a:r>
              <a:rPr lang="ko-KR" altLang="en-US" dirty="0" smtClean="0">
                <a:sym typeface="Wingdings" panose="05000000000000000000" pitchFamily="2" charset="2"/>
              </a:rPr>
              <a:t>되어있는 모델을 가져와서 뒤에 </a:t>
            </a:r>
            <a:r>
              <a:rPr lang="en-US" altLang="ko-KR" dirty="0" smtClean="0">
                <a:sym typeface="Wingdings" panose="05000000000000000000" pitchFamily="2" charset="2"/>
              </a:rPr>
              <a:t>fully</a:t>
            </a:r>
            <a:r>
              <a:rPr lang="en-US" altLang="ko-KR" baseline="0" dirty="0" smtClean="0">
                <a:sym typeface="Wingdings" panose="05000000000000000000" pitchFamily="2" charset="2"/>
              </a:rPr>
              <a:t> connected layer</a:t>
            </a:r>
            <a:r>
              <a:rPr lang="ko-KR" altLang="en-US" baseline="0" dirty="0" smtClean="0">
                <a:sym typeface="Wingdings" panose="05000000000000000000" pitchFamily="2" charset="2"/>
              </a:rPr>
              <a:t>를 떼고 </a:t>
            </a:r>
            <a:r>
              <a:rPr lang="en-US" altLang="ko-KR" baseline="0" dirty="0" smtClean="0">
                <a:sym typeface="Wingdings" panose="05000000000000000000" pitchFamily="2" charset="2"/>
              </a:rPr>
              <a:t>1x1 conv layer(channel dimension</a:t>
            </a:r>
            <a:r>
              <a:rPr lang="ko-KR" altLang="en-US" baseline="0" dirty="0" smtClean="0">
                <a:sym typeface="Wingdings" panose="05000000000000000000" pitchFamily="2" charset="2"/>
              </a:rPr>
              <a:t>은 </a:t>
            </a:r>
            <a:r>
              <a:rPr lang="en-US" altLang="ko-KR" baseline="0" dirty="0" smtClean="0">
                <a:sym typeface="Wingdings" panose="05000000000000000000" pitchFamily="2" charset="2"/>
              </a:rPr>
              <a:t>12)</a:t>
            </a:r>
            <a:r>
              <a:rPr lang="ko-KR" altLang="en-US" baseline="0" dirty="0" smtClean="0">
                <a:sym typeface="Wingdings" panose="05000000000000000000" pitchFamily="2" charset="2"/>
              </a:rPr>
              <a:t>랑 </a:t>
            </a:r>
            <a:r>
              <a:rPr lang="en-US" altLang="ko-KR" baseline="0" dirty="0" smtClean="0">
                <a:sym typeface="Wingdings" panose="05000000000000000000" pitchFamily="2" charset="2"/>
              </a:rPr>
              <a:t>deconvolution layer</a:t>
            </a:r>
            <a:r>
              <a:rPr lang="ko-KR" altLang="en-US" baseline="0" dirty="0" smtClean="0">
                <a:sym typeface="Wingdings" panose="05000000000000000000" pitchFamily="2" charset="2"/>
              </a:rPr>
              <a:t>를 붙였음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en-US" altLang="ko-KR" dirty="0" smtClean="0"/>
              <a:t>Pre-trained</a:t>
            </a:r>
            <a:r>
              <a:rPr lang="ko-KR" altLang="en-US" dirty="0" smtClean="0"/>
              <a:t>된 모델</a:t>
            </a:r>
            <a:r>
              <a:rPr lang="ko-KR" altLang="en-US" baseline="0" dirty="0" smtClean="0"/>
              <a:t> 중에 어떤 모델이 가장 성능이 좋은지 비교하기 위해서 </a:t>
            </a:r>
            <a:r>
              <a:rPr lang="en-US" altLang="ko-KR" baseline="0" dirty="0" smtClean="0"/>
              <a:t>PASCAL 2011 </a:t>
            </a:r>
            <a:r>
              <a:rPr lang="ko-KR" altLang="en-US" baseline="0" dirty="0" smtClean="0"/>
              <a:t>데이터의 </a:t>
            </a:r>
            <a:r>
              <a:rPr lang="en-US" altLang="ko-KR" baseline="0" dirty="0" smtClean="0"/>
              <a:t>validation set </a:t>
            </a:r>
            <a:r>
              <a:rPr lang="ko-KR" altLang="en-US" baseline="0" dirty="0" smtClean="0"/>
              <a:t>사용</a:t>
            </a:r>
            <a:r>
              <a:rPr lang="en-US" altLang="ko-KR" baseline="0" dirty="0" smtClean="0"/>
              <a:t> 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 smtClean="0"/>
          </a:p>
          <a:p>
            <a:r>
              <a:rPr lang="ko-KR" altLang="en-US" dirty="0" smtClean="0"/>
              <a:t>논문에서 </a:t>
            </a:r>
            <a:r>
              <a:rPr lang="en-US" altLang="ko-KR" dirty="0" smtClean="0"/>
              <a:t>vgg16</a:t>
            </a:r>
            <a:r>
              <a:rPr lang="ko-KR" altLang="en-US" dirty="0" smtClean="0"/>
              <a:t>이랑 </a:t>
            </a:r>
            <a:r>
              <a:rPr lang="en-US" altLang="ko-KR" dirty="0" smtClean="0"/>
              <a:t>vgg19</a:t>
            </a:r>
            <a:r>
              <a:rPr lang="ko-KR" altLang="en-US" dirty="0" smtClean="0"/>
              <a:t>랑 성능이 동일해서 걍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으로 했다고 나와있고</a:t>
            </a:r>
            <a:endParaRPr lang="en-US" altLang="ko-KR" dirty="0" smtClean="0"/>
          </a:p>
          <a:p>
            <a:r>
              <a:rPr lang="ko-KR" altLang="en-US" dirty="0" err="1" smtClean="0"/>
              <a:t>구글넷같은</a:t>
            </a:r>
            <a:r>
              <a:rPr lang="ko-KR" altLang="en-US" dirty="0" smtClean="0"/>
              <a:t> 경우는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원래 중간중간에 </a:t>
            </a:r>
            <a:r>
              <a:rPr lang="en-US" altLang="ko-KR" baseline="0" dirty="0" smtClean="0"/>
              <a:t>loss </a:t>
            </a:r>
            <a:r>
              <a:rPr lang="ko-KR" altLang="en-US" baseline="0" dirty="0" smtClean="0"/>
              <a:t>연결해주</a:t>
            </a:r>
            <a:r>
              <a:rPr lang="en-US" altLang="ko-KR" baseline="0" dirty="0" smtClean="0"/>
              <a:t>...</a:t>
            </a:r>
            <a:r>
              <a:rPr lang="ko-KR" altLang="en-US" baseline="0" dirty="0" smtClean="0"/>
              <a:t>지요 아마</a:t>
            </a:r>
            <a:r>
              <a:rPr lang="en-US" altLang="ko-KR" baseline="0" dirty="0" smtClean="0"/>
              <a:t>...?) final loss layer</a:t>
            </a:r>
            <a:r>
              <a:rPr lang="ko-KR" altLang="en-US" baseline="0" dirty="0" smtClean="0"/>
              <a:t>만 썼고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성능향상을 위해 마지막에 </a:t>
            </a:r>
            <a:r>
              <a:rPr lang="en-US" altLang="ko-KR" baseline="0" dirty="0" smtClean="0"/>
              <a:t>average pooling </a:t>
            </a:r>
            <a:r>
              <a:rPr lang="ko-KR" altLang="en-US" baseline="0" dirty="0" smtClean="0"/>
              <a:t>하는 </a:t>
            </a:r>
            <a:r>
              <a:rPr lang="en-US" altLang="ko-KR" baseline="0" dirty="0" smtClean="0"/>
              <a:t>layer</a:t>
            </a:r>
            <a:r>
              <a:rPr lang="ko-KR" altLang="en-US" baseline="0" dirty="0" smtClean="0"/>
              <a:t>는 버렸음</a:t>
            </a:r>
            <a:endParaRPr lang="en-US" altLang="ko-KR" baseline="0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성능 비교해보니 구글넷보다도 </a:t>
            </a:r>
            <a:r>
              <a:rPr lang="en-US" altLang="ko-KR" dirty="0" err="1" smtClean="0"/>
              <a:t>vgg</a:t>
            </a:r>
            <a:r>
              <a:rPr lang="ko-KR" altLang="en-US" dirty="0" smtClean="0"/>
              <a:t>가 더 낫더라</a:t>
            </a:r>
            <a:r>
              <a:rPr lang="en-US" altLang="ko-KR" dirty="0" smtClean="0"/>
              <a:t>~ </a:t>
            </a:r>
            <a:r>
              <a:rPr lang="ko-KR" altLang="en-US" dirty="0" smtClean="0"/>
              <a:t>그래서 그런지 논문에서 </a:t>
            </a:r>
            <a:r>
              <a:rPr lang="en-US" altLang="ko-KR" dirty="0" err="1" smtClean="0"/>
              <a:t>vgg</a:t>
            </a:r>
            <a:r>
              <a:rPr lang="ko-KR" altLang="en-US" dirty="0" smtClean="0"/>
              <a:t>구조를</a:t>
            </a:r>
            <a:r>
              <a:rPr lang="ko-KR" altLang="en-US" baseline="0" dirty="0" smtClean="0"/>
              <a:t> 기준으로 </a:t>
            </a:r>
            <a:r>
              <a:rPr lang="ko-KR" altLang="en-US" baseline="0" dirty="0" err="1" smtClean="0"/>
              <a:t>설명하는것</a:t>
            </a:r>
            <a:r>
              <a:rPr lang="ko-KR" altLang="en-US" baseline="0" dirty="0" smtClean="0"/>
              <a:t> 같음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3759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앞에서 설명했듯이 </a:t>
            </a:r>
            <a:r>
              <a:rPr lang="ko-KR" altLang="en-US" dirty="0" err="1" smtClean="0"/>
              <a:t>픽셀단위로</a:t>
            </a:r>
            <a:r>
              <a:rPr lang="ko-KR" altLang="en-US" dirty="0" smtClean="0"/>
              <a:t> </a:t>
            </a:r>
            <a:r>
              <a:rPr lang="en-US" altLang="ko-KR" dirty="0" smtClean="0"/>
              <a:t>classification</a:t>
            </a:r>
            <a:r>
              <a:rPr lang="ko-KR" altLang="en-US" dirty="0" smtClean="0"/>
              <a:t>을 하더라도 이미지 전체를 보는게 좋은데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이미지 전체를 </a:t>
            </a:r>
            <a:r>
              <a:rPr lang="ko-KR" altLang="en-US" dirty="0" err="1" smtClean="0"/>
              <a:t>보기위해서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receptive field</a:t>
            </a:r>
            <a:r>
              <a:rPr lang="ko-KR" altLang="en-US" dirty="0" smtClean="0"/>
              <a:t>를 늘리면 </a:t>
            </a:r>
            <a:r>
              <a:rPr lang="en-US" altLang="ko-KR" dirty="0" smtClean="0"/>
              <a:t>output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의 </a:t>
            </a:r>
            <a:r>
              <a:rPr lang="en-US" altLang="ko-KR" baseline="0" dirty="0" smtClean="0"/>
              <a:t>resolution</a:t>
            </a:r>
            <a:r>
              <a:rPr lang="ko-KR" altLang="en-US" baseline="0" dirty="0" smtClean="0"/>
              <a:t>이 점점 줄어들어서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그걸 다시 원래 이미지의 크기로 복원시키면 </a:t>
            </a:r>
            <a:r>
              <a:rPr lang="en-US" altLang="ko-KR" baseline="0" dirty="0" smtClean="0"/>
              <a:t>prediction</a:t>
            </a:r>
            <a:r>
              <a:rPr lang="ko-KR" altLang="en-US" baseline="0" dirty="0" smtClean="0"/>
              <a:t>의 결과의 경계가 </a:t>
            </a:r>
            <a:r>
              <a:rPr lang="ko-KR" altLang="en-US" baseline="0" dirty="0" err="1" smtClean="0"/>
              <a:t>모호해짐</a:t>
            </a:r>
            <a:r>
              <a:rPr lang="en-US" altLang="ko-KR" baseline="0" dirty="0" smtClean="0"/>
              <a:t>(FCN-32s</a:t>
            </a:r>
            <a:r>
              <a:rPr lang="ko-KR" altLang="en-US" baseline="0" dirty="0" smtClean="0"/>
              <a:t>를 참고</a:t>
            </a:r>
            <a:r>
              <a:rPr lang="en-US" altLang="ko-KR" baseline="0" dirty="0" smtClean="0"/>
              <a:t>)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그래서 </a:t>
            </a:r>
            <a:r>
              <a:rPr lang="en-US" altLang="ko-KR" baseline="0" dirty="0" smtClean="0"/>
              <a:t>skip connection</a:t>
            </a:r>
            <a:r>
              <a:rPr lang="ko-KR" altLang="en-US" baseline="0" dirty="0" smtClean="0"/>
              <a:t>이라는 걸 하는데</a:t>
            </a:r>
            <a:r>
              <a:rPr lang="en-US" altLang="ko-KR" baseline="0" dirty="0" smtClean="0"/>
              <a:t>, </a:t>
            </a:r>
          </a:p>
          <a:p>
            <a:r>
              <a:rPr lang="en-US" altLang="ko-KR" baseline="0" dirty="0" smtClean="0"/>
              <a:t>Skip connection</a:t>
            </a:r>
            <a:r>
              <a:rPr lang="ko-KR" altLang="en-US" baseline="0" dirty="0" smtClean="0"/>
              <a:t>이란 </a:t>
            </a:r>
            <a:r>
              <a:rPr lang="en-US" altLang="ko-KR" baseline="0" dirty="0" smtClean="0"/>
              <a:t>lower layer</a:t>
            </a:r>
            <a:r>
              <a:rPr lang="ko-KR" altLang="en-US" baseline="0" dirty="0" smtClean="0"/>
              <a:t>에서 얻은 </a:t>
            </a:r>
            <a:r>
              <a:rPr lang="en-US" altLang="ko-KR" baseline="0" dirty="0" smtClean="0"/>
              <a:t>prediction</a:t>
            </a:r>
            <a:r>
              <a:rPr lang="ko-KR" altLang="en-US" baseline="0" dirty="0" smtClean="0"/>
              <a:t>이랑 </a:t>
            </a:r>
            <a:r>
              <a:rPr lang="en-US" altLang="ko-KR" baseline="0" dirty="0" err="1" smtClean="0"/>
              <a:t>higer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에서 얻은 </a:t>
            </a:r>
            <a:r>
              <a:rPr lang="en-US" altLang="ko-KR" baseline="0" dirty="0" smtClean="0"/>
              <a:t>prediction</a:t>
            </a:r>
            <a:r>
              <a:rPr lang="ko-KR" altLang="en-US" baseline="0" dirty="0" smtClean="0"/>
              <a:t>을 결합해서 좀 더 정교한 </a:t>
            </a:r>
            <a:r>
              <a:rPr lang="en-US" altLang="ko-KR" baseline="0" dirty="0" smtClean="0"/>
              <a:t>prediction</a:t>
            </a:r>
            <a:r>
              <a:rPr lang="ko-KR" altLang="en-US" baseline="0" dirty="0" smtClean="0"/>
              <a:t>을 하는 것을 말함</a:t>
            </a:r>
            <a:endParaRPr lang="en-US" altLang="ko-KR" baseline="0" dirty="0" smtClean="0"/>
          </a:p>
          <a:p>
            <a:r>
              <a:rPr lang="en-US" altLang="ko-KR" baseline="0" dirty="0" smtClean="0"/>
              <a:t>(lower layer</a:t>
            </a:r>
            <a:r>
              <a:rPr lang="ko-KR" altLang="en-US" baseline="0" dirty="0" smtClean="0"/>
              <a:t>에서 나온 </a:t>
            </a:r>
            <a:r>
              <a:rPr lang="en-US" altLang="ko-KR" baseline="0" dirty="0" smtClean="0"/>
              <a:t>feature</a:t>
            </a:r>
            <a:r>
              <a:rPr lang="ko-KR" altLang="en-US" baseline="0" dirty="0" err="1" smtClean="0"/>
              <a:t>맵을</a:t>
            </a:r>
            <a:r>
              <a:rPr lang="ko-KR" altLang="en-US" baseline="0" dirty="0" smtClean="0"/>
              <a:t> 그 뒤의 </a:t>
            </a:r>
            <a:r>
              <a:rPr lang="en-US" altLang="ko-KR" baseline="0" dirty="0" smtClean="0"/>
              <a:t>layer</a:t>
            </a:r>
            <a:r>
              <a:rPr lang="ko-KR" altLang="en-US" baseline="0" dirty="0" smtClean="0"/>
              <a:t>는 </a:t>
            </a:r>
            <a:r>
              <a:rPr lang="en-US" altLang="ko-KR" baseline="0" dirty="0" smtClean="0"/>
              <a:t>skip</a:t>
            </a:r>
            <a:r>
              <a:rPr lang="ko-KR" altLang="en-US" baseline="0" dirty="0" smtClean="0"/>
              <a:t>시켜버리고 나중에 결과들을 </a:t>
            </a:r>
            <a:r>
              <a:rPr lang="en-US" altLang="ko-KR" baseline="0" dirty="0" smtClean="0"/>
              <a:t>sum</a:t>
            </a:r>
            <a:r>
              <a:rPr lang="ko-KR" altLang="en-US" baseline="0" dirty="0" smtClean="0"/>
              <a:t>해서 이름이 그런 듯</a:t>
            </a:r>
            <a:r>
              <a:rPr lang="en-US" altLang="ko-KR" baseline="0" dirty="0" smtClean="0"/>
              <a:t>)</a:t>
            </a:r>
          </a:p>
          <a:p>
            <a:r>
              <a:rPr lang="en-US" altLang="ko-KR" baseline="0" dirty="0" smtClean="0"/>
              <a:t>Lower layer</a:t>
            </a:r>
            <a:r>
              <a:rPr lang="ko-KR" altLang="en-US" baseline="0" dirty="0" smtClean="0"/>
              <a:t>에서부터 얻은 </a:t>
            </a:r>
            <a:r>
              <a:rPr lang="en-US" altLang="ko-KR" baseline="0" dirty="0" smtClean="0"/>
              <a:t>activation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은 </a:t>
            </a:r>
            <a:r>
              <a:rPr lang="en-US" altLang="ko-KR" baseline="0" dirty="0" smtClean="0"/>
              <a:t>higher layer</a:t>
            </a:r>
            <a:r>
              <a:rPr lang="ko-KR" altLang="en-US" baseline="0" dirty="0" smtClean="0"/>
              <a:t>에 비해서 좀더 공간적인 정보가 잘 보존되어 있고</a:t>
            </a:r>
            <a:r>
              <a:rPr lang="en-US" altLang="ko-KR" baseline="0" dirty="0" smtClean="0"/>
              <a:t>, higher layer</a:t>
            </a:r>
            <a:r>
              <a:rPr lang="ko-KR" altLang="en-US" baseline="0" dirty="0" smtClean="0"/>
              <a:t>로부터 얻은 </a:t>
            </a:r>
            <a:r>
              <a:rPr lang="en-US" altLang="ko-KR" baseline="0" dirty="0" smtClean="0"/>
              <a:t>map</a:t>
            </a:r>
            <a:r>
              <a:rPr lang="ko-KR" altLang="en-US" baseline="0" dirty="0" smtClean="0"/>
              <a:t>은 이미지 전반적인 정보</a:t>
            </a:r>
            <a:r>
              <a:rPr lang="en-US" altLang="ko-KR" baseline="0" dirty="0" smtClean="0"/>
              <a:t>(global information)</a:t>
            </a:r>
            <a:r>
              <a:rPr lang="ko-KR" altLang="en-US" baseline="0" dirty="0" smtClean="0"/>
              <a:t>이 더 많음</a:t>
            </a:r>
            <a:endParaRPr lang="en-US" altLang="ko-KR" baseline="0" dirty="0" smtClean="0"/>
          </a:p>
          <a:p>
            <a:r>
              <a:rPr lang="ko-KR" altLang="en-US" baseline="0" dirty="0" smtClean="0"/>
              <a:t>그러니까 얘네들을 다 함께 고려하면 더 좋지 않겠니</a:t>
            </a:r>
            <a:r>
              <a:rPr lang="en-US" altLang="ko-KR" baseline="0" dirty="0" smtClean="0"/>
              <a:t>~ </a:t>
            </a:r>
            <a:r>
              <a:rPr lang="ko-KR" altLang="en-US" baseline="0" dirty="0" smtClean="0"/>
              <a:t>이런 느낌</a:t>
            </a:r>
            <a:endParaRPr lang="en-US" altLang="ko-KR" baseline="0" dirty="0" smtClean="0"/>
          </a:p>
          <a:p>
            <a:r>
              <a:rPr lang="en-US" altLang="ko-KR" baseline="0" dirty="0" smtClean="0"/>
              <a:t> </a:t>
            </a:r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4442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그럼 </a:t>
            </a:r>
            <a:r>
              <a:rPr lang="en-US" altLang="ko-KR" dirty="0" smtClean="0"/>
              <a:t>lower layer</a:t>
            </a:r>
            <a:r>
              <a:rPr lang="ko-KR" altLang="en-US" dirty="0" smtClean="0"/>
              <a:t>로부터 얻은 </a:t>
            </a:r>
            <a:r>
              <a:rPr lang="en-US" altLang="ko-KR" dirty="0" smtClean="0"/>
              <a:t>score map</a:t>
            </a:r>
            <a:r>
              <a:rPr lang="ko-KR" altLang="en-US" dirty="0" smtClean="0"/>
              <a:t>이랑 </a:t>
            </a:r>
            <a:r>
              <a:rPr lang="en-US" altLang="ko-KR" dirty="0" smtClean="0"/>
              <a:t>higher layer</a:t>
            </a:r>
            <a:r>
              <a:rPr lang="ko-KR" altLang="en-US" dirty="0" smtClean="0"/>
              <a:t>로부터 얻은 </a:t>
            </a:r>
            <a:r>
              <a:rPr lang="en-US" altLang="ko-KR" dirty="0" smtClean="0"/>
              <a:t>score map</a:t>
            </a:r>
            <a:r>
              <a:rPr lang="ko-KR" altLang="en-US" dirty="0" smtClean="0"/>
              <a:t>을 어떻게 같이 고려할까</a:t>
            </a:r>
            <a:r>
              <a:rPr lang="en-US" altLang="ko-KR" dirty="0" smtClean="0"/>
              <a:t>?</a:t>
            </a:r>
          </a:p>
          <a:p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이전의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로부터 얻은 </a:t>
            </a:r>
            <a:r>
              <a:rPr lang="en-US" altLang="ko-KR" dirty="0" smtClean="0"/>
              <a:t>score map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x2</a:t>
            </a:r>
            <a:r>
              <a:rPr lang="ko-KR" altLang="en-US" dirty="0" smtClean="0"/>
              <a:t>배로 </a:t>
            </a:r>
            <a:r>
              <a:rPr lang="en-US" altLang="ko-KR" dirty="0" err="1" smtClean="0"/>
              <a:t>upsamling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해준다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현재 </a:t>
            </a:r>
            <a:r>
              <a:rPr lang="en-US" altLang="ko-KR" dirty="0" smtClean="0"/>
              <a:t>layer</a:t>
            </a:r>
            <a:r>
              <a:rPr lang="ko-KR" altLang="en-US" dirty="0" smtClean="0"/>
              <a:t>로부터 얻은 </a:t>
            </a:r>
            <a:r>
              <a:rPr lang="en-US" altLang="ko-KR" dirty="0" smtClean="0"/>
              <a:t>feature map</a:t>
            </a:r>
            <a:r>
              <a:rPr lang="ko-KR" altLang="en-US" dirty="0" smtClean="0"/>
              <a:t>을 </a:t>
            </a:r>
            <a:r>
              <a:rPr lang="en-US" altLang="ko-KR" dirty="0" smtClean="0"/>
              <a:t>1x1 </a:t>
            </a:r>
            <a:r>
              <a:rPr lang="en-US" altLang="ko-KR" dirty="0" err="1" smtClean="0"/>
              <a:t>conv</a:t>
            </a:r>
            <a:r>
              <a:rPr lang="ko-KR" altLang="en-US" dirty="0" smtClean="0"/>
              <a:t>를 통과시켜 </a:t>
            </a:r>
            <a:r>
              <a:rPr lang="en-US" altLang="ko-KR" dirty="0" smtClean="0"/>
              <a:t>classification</a:t>
            </a:r>
            <a:r>
              <a:rPr lang="ko-KR" altLang="en-US" dirty="0" smtClean="0"/>
              <a:t>을 진행하고 </a:t>
            </a:r>
            <a:r>
              <a:rPr lang="en-US" altLang="ko-KR" dirty="0" smtClean="0"/>
              <a:t>score map</a:t>
            </a:r>
            <a:r>
              <a:rPr lang="ko-KR" altLang="en-US" dirty="0" smtClean="0"/>
              <a:t>을 얻는다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ko-KR" altLang="en-US" dirty="0" smtClean="0"/>
              <a:t>이 두 </a:t>
            </a:r>
            <a:r>
              <a:rPr lang="en-US" altLang="ko-KR" dirty="0" smtClean="0"/>
              <a:t>score</a:t>
            </a:r>
            <a:r>
              <a:rPr lang="en-US" altLang="ko-KR" baseline="0" dirty="0" smtClean="0"/>
              <a:t> map</a:t>
            </a:r>
            <a:r>
              <a:rPr lang="ko-KR" altLang="en-US" baseline="0" dirty="0" smtClean="0"/>
              <a:t>을 </a:t>
            </a:r>
            <a:r>
              <a:rPr lang="en-US" altLang="ko-KR" baseline="0" dirty="0" smtClean="0"/>
              <a:t>sum</a:t>
            </a:r>
            <a:r>
              <a:rPr lang="ko-KR" altLang="en-US" baseline="0" dirty="0" smtClean="0"/>
              <a:t>한다 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Sum</a:t>
            </a:r>
            <a:r>
              <a:rPr lang="ko-KR" altLang="en-US" baseline="0" dirty="0" smtClean="0"/>
              <a:t>한 </a:t>
            </a:r>
            <a:r>
              <a:rPr lang="en-US" altLang="ko-KR" baseline="0" dirty="0" smtClean="0"/>
              <a:t>score map</a:t>
            </a:r>
            <a:r>
              <a:rPr lang="ko-KR" altLang="en-US" baseline="0" dirty="0" smtClean="0"/>
              <a:t>을 </a:t>
            </a:r>
            <a:r>
              <a:rPr lang="ko-KR" altLang="en-US" baseline="0" dirty="0" err="1" smtClean="0"/>
              <a:t>원래이미지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size</a:t>
            </a:r>
            <a:r>
              <a:rPr lang="ko-KR" altLang="en-US" baseline="0" dirty="0" smtClean="0"/>
              <a:t>로 </a:t>
            </a:r>
            <a:r>
              <a:rPr lang="en-US" altLang="ko-KR" baseline="0" dirty="0" err="1" smtClean="0"/>
              <a:t>upsampling</a:t>
            </a:r>
            <a:r>
              <a:rPr lang="ko-KR" altLang="en-US" baseline="0" dirty="0" smtClean="0"/>
              <a:t>한다</a:t>
            </a:r>
            <a:r>
              <a:rPr lang="en-US" altLang="ko-KR" baseline="0" dirty="0" smtClean="0"/>
              <a:t>(</a:t>
            </a:r>
            <a:r>
              <a:rPr lang="ko-KR" altLang="en-US" baseline="0" dirty="0" smtClean="0"/>
              <a:t>현재 </a:t>
            </a:r>
            <a:r>
              <a:rPr lang="en-US" altLang="ko-KR" baseline="0" dirty="0" smtClean="0"/>
              <a:t>score map</a:t>
            </a:r>
            <a:r>
              <a:rPr lang="ko-KR" altLang="en-US" baseline="0" dirty="0" smtClean="0"/>
              <a:t>의 크기가 원본이미지의 </a:t>
            </a:r>
            <a:r>
              <a:rPr lang="en-US" altLang="ko-KR" baseline="0" dirty="0" smtClean="0"/>
              <a:t>1/32</a:t>
            </a:r>
            <a:r>
              <a:rPr lang="ko-KR" altLang="en-US" baseline="0" dirty="0" smtClean="0"/>
              <a:t>이면 </a:t>
            </a:r>
            <a:r>
              <a:rPr lang="en-US" altLang="ko-KR" baseline="0" dirty="0" smtClean="0"/>
              <a:t>32</a:t>
            </a:r>
            <a:r>
              <a:rPr lang="ko-KR" altLang="en-US" baseline="0" dirty="0" smtClean="0"/>
              <a:t>배를</a:t>
            </a:r>
            <a:r>
              <a:rPr lang="en-US" altLang="ko-KR" baseline="0" dirty="0" smtClean="0"/>
              <a:t>, 1/16</a:t>
            </a:r>
            <a:r>
              <a:rPr lang="ko-KR" altLang="en-US" baseline="0" dirty="0" smtClean="0"/>
              <a:t>이면 </a:t>
            </a:r>
            <a:r>
              <a:rPr lang="en-US" altLang="ko-KR" baseline="0" dirty="0" smtClean="0"/>
              <a:t>16</a:t>
            </a:r>
            <a:r>
              <a:rPr lang="ko-KR" altLang="en-US" baseline="0" dirty="0" smtClean="0"/>
              <a:t>배를 </a:t>
            </a:r>
            <a:r>
              <a:rPr lang="en-US" altLang="ko-KR" baseline="0" dirty="0" smtClean="0"/>
              <a:t>...</a:t>
            </a:r>
            <a:r>
              <a:rPr lang="ko-KR" altLang="en-US" baseline="0" dirty="0" err="1" smtClean="0"/>
              <a:t>이런식으로</a:t>
            </a:r>
            <a:r>
              <a:rPr lang="en-US" altLang="ko-KR" baseline="0" dirty="0" smtClean="0"/>
              <a:t>)</a:t>
            </a:r>
          </a:p>
          <a:p>
            <a:pPr marL="0" indent="0">
              <a:buNone/>
            </a:pP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중간에 끼어있는 </a:t>
            </a:r>
            <a:r>
              <a:rPr lang="en-US" altLang="ko-KR" baseline="0" dirty="0" err="1" smtClean="0"/>
              <a:t>upsampling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는 </a:t>
            </a:r>
            <a:r>
              <a:rPr lang="ko-KR" altLang="en-US" baseline="0" dirty="0" err="1" smtClean="0"/>
              <a:t>초기화만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bilinear interpolation</a:t>
            </a:r>
            <a:r>
              <a:rPr lang="ko-KR" altLang="en-US" baseline="0" dirty="0" smtClean="0"/>
              <a:t>으로 하고 그 뒤로는 학습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마지막 </a:t>
            </a:r>
            <a:r>
              <a:rPr lang="en-US" altLang="ko-KR" baseline="0" dirty="0" smtClean="0"/>
              <a:t>deconvolution filter</a:t>
            </a:r>
            <a:r>
              <a:rPr lang="ko-KR" altLang="en-US" baseline="0" dirty="0" smtClean="0"/>
              <a:t>는 그냥 </a:t>
            </a:r>
            <a:r>
              <a:rPr lang="en-US" altLang="ko-KR" baseline="0" dirty="0" smtClean="0"/>
              <a:t>bilinear interpolation</a:t>
            </a:r>
            <a:r>
              <a:rPr lang="ko-KR" altLang="en-US" baseline="0" dirty="0" smtClean="0"/>
              <a:t>으로 고정</a:t>
            </a:r>
            <a:endParaRPr lang="en-US" altLang="ko-KR" baseline="0" dirty="0" smtClean="0"/>
          </a:p>
          <a:p>
            <a:pPr marL="0" indent="0">
              <a:buNone/>
            </a:pPr>
            <a:r>
              <a:rPr lang="ko-KR" altLang="en-US" baseline="0" dirty="0" smtClean="0"/>
              <a:t>끝</a:t>
            </a:r>
            <a:r>
              <a:rPr lang="en-US" altLang="ko-KR" baseline="0" dirty="0" smtClean="0"/>
              <a:t>~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967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논문에서는 </a:t>
            </a:r>
            <a:r>
              <a:rPr lang="en-US" altLang="ko-KR" dirty="0" smtClean="0"/>
              <a:t>stride8</a:t>
            </a:r>
            <a:r>
              <a:rPr lang="ko-KR" altLang="en-US" dirty="0" smtClean="0"/>
              <a:t>이후로는 개선의 폭이 </a:t>
            </a:r>
            <a:r>
              <a:rPr lang="ko-KR" altLang="en-US" dirty="0" err="1" smtClean="0"/>
              <a:t>그닥</a:t>
            </a:r>
            <a:r>
              <a:rPr lang="en-US" altLang="ko-KR" dirty="0" smtClean="0"/>
              <a:t>...</a:t>
            </a:r>
            <a:r>
              <a:rPr lang="ko-KR" altLang="en-US" dirty="0" smtClean="0"/>
              <a:t>눈에 띄지 않는 수준이라서 </a:t>
            </a:r>
            <a:r>
              <a:rPr lang="en-US" altLang="ko-KR" dirty="0" smtClean="0"/>
              <a:t>8</a:t>
            </a:r>
            <a:r>
              <a:rPr lang="ko-KR" altLang="en-US" dirty="0" smtClean="0"/>
              <a:t>에서 멈췄다고 함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678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71793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IoU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measures how much overlap between 2 regions, This measures how good is our prediction in the object detector with the ground truth (the real object boundary)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96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974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68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- Image</a:t>
            </a:r>
            <a:r>
              <a:rPr lang="en-US" altLang="ko-KR" baseline="0" dirty="0" smtClean="0"/>
              <a:t> classification 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semantic segmentation</a:t>
            </a:r>
            <a:r>
              <a:rPr lang="ko-KR" altLang="en-US" baseline="0" dirty="0" smtClean="0"/>
              <a:t>보다 어려운 이유</a:t>
            </a:r>
            <a:endParaRPr lang="en-US" altLang="ko-KR" baseline="0" dirty="0" smtClean="0"/>
          </a:p>
          <a:p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공간상의 </a:t>
            </a:r>
            <a:r>
              <a:rPr lang="en-US" altLang="ko-KR" baseline="0" dirty="0" smtClean="0"/>
              <a:t>resolution</a:t>
            </a:r>
            <a:r>
              <a:rPr lang="ko-KR" altLang="en-US" baseline="0" dirty="0" smtClean="0"/>
              <a:t>을 유지해야 하기 때문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dirty="0" smtClean="0"/>
              <a:t>- </a:t>
            </a:r>
            <a:r>
              <a:rPr lang="ko-KR" altLang="en-US" dirty="0" smtClean="0"/>
              <a:t>픽셀 단위로 </a:t>
            </a:r>
            <a:r>
              <a:rPr lang="en-US" altLang="ko-KR" dirty="0" smtClean="0"/>
              <a:t>classification</a:t>
            </a:r>
            <a:r>
              <a:rPr lang="ko-KR" altLang="en-US" dirty="0" smtClean="0"/>
              <a:t>을 하더라도 </a:t>
            </a:r>
            <a:r>
              <a:rPr lang="en-US" altLang="ko-KR" dirty="0" smtClean="0"/>
              <a:t>classification</a:t>
            </a:r>
            <a:r>
              <a:rPr lang="ko-KR" altLang="en-US" dirty="0" smtClean="0"/>
              <a:t>을 잘 하기 위해서는 결국 이미지 전체를 볼 필요가 있음</a:t>
            </a:r>
            <a:endParaRPr lang="en-US" altLang="ko-KR" dirty="0" smtClean="0"/>
          </a:p>
          <a:p>
            <a:r>
              <a:rPr lang="en-US" altLang="ko-KR" dirty="0" smtClean="0"/>
              <a:t>: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이미지 전체를 보기 위한 방법으로</a:t>
            </a:r>
            <a:endParaRPr lang="en-US" altLang="ko-KR" baseline="0" dirty="0" smtClean="0"/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Fully connected layer</a:t>
            </a:r>
          </a:p>
          <a:p>
            <a:pPr marL="228600" indent="-228600">
              <a:buAutoNum type="arabicPeriod"/>
            </a:pPr>
            <a:r>
              <a:rPr lang="en-US" altLang="ko-KR" baseline="0" dirty="0" smtClean="0"/>
              <a:t>Max pooling(receptive field</a:t>
            </a:r>
            <a:r>
              <a:rPr lang="ko-KR" altLang="en-US" baseline="0" dirty="0" smtClean="0"/>
              <a:t>를 넓혀주는 효과가 남</a:t>
            </a:r>
            <a:r>
              <a:rPr lang="en-US" altLang="ko-KR" baseline="0" dirty="0" smtClean="0"/>
              <a:t>)</a:t>
            </a:r>
          </a:p>
          <a:p>
            <a:pPr marL="0" indent="0">
              <a:buNone/>
            </a:pPr>
            <a:r>
              <a:rPr lang="ko-KR" altLang="en-US" baseline="0" dirty="0" smtClean="0"/>
              <a:t>두 가지가 있음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Fully connected layer</a:t>
            </a:r>
            <a:r>
              <a:rPr lang="ko-KR" altLang="en-US" baseline="0" dirty="0" smtClean="0"/>
              <a:t>는 위치정보가 사라지기 때문에 </a:t>
            </a:r>
            <a:r>
              <a:rPr lang="en-US" altLang="ko-KR" baseline="0" dirty="0" smtClean="0"/>
              <a:t>semantic segmentation</a:t>
            </a:r>
            <a:r>
              <a:rPr lang="ko-KR" altLang="en-US" baseline="0" dirty="0" smtClean="0"/>
              <a:t>에 사용할 수 없음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baseline="0" dirty="0" smtClean="0"/>
              <a:t>Pooling</a:t>
            </a:r>
            <a:r>
              <a:rPr lang="ko-KR" altLang="en-US" baseline="0" dirty="0" smtClean="0"/>
              <a:t>도 하면 할 수록 </a:t>
            </a:r>
            <a:r>
              <a:rPr lang="en-US" altLang="ko-KR" baseline="0" dirty="0" smtClean="0"/>
              <a:t>resolution</a:t>
            </a:r>
            <a:r>
              <a:rPr lang="ko-KR" altLang="en-US" baseline="0" dirty="0" smtClean="0"/>
              <a:t>이 작아지기 때문에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원본 이미지 크기와 동일한 </a:t>
            </a:r>
            <a:r>
              <a:rPr lang="en-US" altLang="ko-KR" baseline="0" dirty="0" smtClean="0"/>
              <a:t>output</a:t>
            </a:r>
            <a:r>
              <a:rPr lang="ko-KR" altLang="en-US" baseline="0" dirty="0" smtClean="0"/>
              <a:t>을 생성할 수 없음</a:t>
            </a:r>
            <a:endParaRPr lang="en-US" altLang="ko-KR" baseline="0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Classification</a:t>
            </a:r>
            <a:r>
              <a:rPr lang="ko-KR" altLang="en-US" dirty="0" smtClean="0"/>
              <a:t>을 잘 하려면 </a:t>
            </a:r>
            <a:r>
              <a:rPr lang="en-US" altLang="ko-KR" dirty="0" smtClean="0"/>
              <a:t>receptive field</a:t>
            </a:r>
            <a:r>
              <a:rPr lang="ko-KR" altLang="en-US" dirty="0" smtClean="0"/>
              <a:t>영역을 넓혀서 이미지 전체를 봐야 하는데</a:t>
            </a: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Receptive field</a:t>
            </a:r>
            <a:r>
              <a:rPr lang="ko-KR" altLang="en-US" dirty="0" smtClean="0"/>
              <a:t>를 키우면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resolution</a:t>
            </a:r>
            <a:r>
              <a:rPr lang="ko-KR" altLang="en-US" dirty="0" smtClean="0"/>
              <a:t>이 작아지는 문제가 발생</a:t>
            </a:r>
            <a:endParaRPr lang="en-US" altLang="ko-KR" dirty="0" smtClean="0"/>
          </a:p>
          <a:p>
            <a:pPr marL="0" indent="0">
              <a:buNone/>
            </a:pPr>
            <a:r>
              <a:rPr lang="ko-KR" altLang="en-US" dirty="0" smtClean="0"/>
              <a:t>이 둘 사이의 </a:t>
            </a:r>
            <a:r>
              <a:rPr lang="en-US" altLang="ko-KR" dirty="0" smtClean="0"/>
              <a:t>trade</a:t>
            </a:r>
            <a:r>
              <a:rPr lang="en-US" altLang="ko-KR" baseline="0" dirty="0" smtClean="0"/>
              <a:t> off </a:t>
            </a:r>
            <a:r>
              <a:rPr lang="ko-KR" altLang="en-US" baseline="0" dirty="0" smtClean="0"/>
              <a:t>관계를 어떻게 해결할 것인가</a:t>
            </a:r>
            <a:r>
              <a:rPr lang="en-US" altLang="ko-KR" baseline="0" dirty="0" smtClean="0"/>
              <a:t>...?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69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FCN</a:t>
            </a:r>
            <a:r>
              <a:rPr lang="en-US" altLang="ko-KR" baseline="0" dirty="0" smtClean="0"/>
              <a:t> = Fully convolution network</a:t>
            </a:r>
          </a:p>
          <a:p>
            <a:r>
              <a:rPr lang="ko-KR" altLang="en-US" baseline="0" dirty="0" smtClean="0"/>
              <a:t>말 그대로 처음부터 끝까지 </a:t>
            </a:r>
            <a:r>
              <a:rPr lang="en-US" altLang="ko-KR" baseline="0" dirty="0" err="1" smtClean="0"/>
              <a:t>conv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로 구성된 </a:t>
            </a:r>
            <a:r>
              <a:rPr lang="en-US" altLang="ko-KR" baseline="0" dirty="0" smtClean="0"/>
              <a:t>network</a:t>
            </a:r>
            <a:r>
              <a:rPr lang="ko-KR" altLang="en-US" baseline="0" dirty="0" smtClean="0"/>
              <a:t>라고 생각하면 됨</a:t>
            </a:r>
            <a:endParaRPr lang="en-US" altLang="ko-KR" baseline="0" dirty="0" smtClean="0"/>
          </a:p>
          <a:p>
            <a:r>
              <a:rPr lang="en-US" altLang="ko-KR" baseline="0" dirty="0" smtClean="0"/>
              <a:t>-&gt; fully connected layer</a:t>
            </a:r>
            <a:r>
              <a:rPr lang="ko-KR" altLang="en-US" baseline="0" dirty="0" smtClean="0"/>
              <a:t>를 제거하고 그 자리에 동일한 역할을 하는 </a:t>
            </a:r>
            <a:r>
              <a:rPr lang="en-US" altLang="ko-KR" baseline="0" dirty="0" smtClean="0"/>
              <a:t>1x1 </a:t>
            </a:r>
            <a:r>
              <a:rPr lang="en-US" altLang="ko-KR" baseline="0" dirty="0" err="1" smtClean="0"/>
              <a:t>conv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를 사용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en-US" altLang="ko-KR" baseline="0" dirty="0" smtClean="0"/>
              <a:t>Semantic segmentation</a:t>
            </a:r>
            <a:r>
              <a:rPr lang="ko-KR" altLang="en-US" baseline="0" dirty="0" smtClean="0"/>
              <a:t>이 </a:t>
            </a:r>
            <a:r>
              <a:rPr lang="en-US" altLang="ko-KR" baseline="0" dirty="0" smtClean="0"/>
              <a:t>pixel </a:t>
            </a:r>
            <a:r>
              <a:rPr lang="ko-KR" altLang="en-US" baseline="0" dirty="0" smtClean="0"/>
              <a:t>단위로 </a:t>
            </a:r>
            <a:r>
              <a:rPr lang="en-US" altLang="ko-KR" baseline="0" dirty="0" smtClean="0"/>
              <a:t>classification </a:t>
            </a:r>
            <a:r>
              <a:rPr lang="ko-KR" altLang="en-US" baseline="0" dirty="0" smtClean="0"/>
              <a:t>하는 문제이니까</a:t>
            </a:r>
            <a:endParaRPr lang="en-US" altLang="ko-KR" baseline="0" dirty="0" smtClean="0"/>
          </a:p>
          <a:p>
            <a:r>
              <a:rPr lang="en-US" altLang="ko-KR" baseline="0" dirty="0" smtClean="0"/>
              <a:t>1x1 filter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class</a:t>
            </a:r>
            <a:r>
              <a:rPr lang="ko-KR" altLang="en-US" baseline="0" dirty="0" smtClean="0"/>
              <a:t>개수만큼 적용하면 결국 </a:t>
            </a:r>
            <a:r>
              <a:rPr lang="ko-KR" altLang="en-US" baseline="0" dirty="0" err="1" smtClean="0"/>
              <a:t>픽셀단위로</a:t>
            </a:r>
            <a:r>
              <a:rPr lang="ko-KR" altLang="en-US" baseline="0" dirty="0" smtClean="0"/>
              <a:t> </a:t>
            </a:r>
            <a:r>
              <a:rPr lang="en-US" altLang="ko-KR" baseline="0" dirty="0" smtClean="0"/>
              <a:t>fully connected layer</a:t>
            </a:r>
            <a:r>
              <a:rPr lang="ko-KR" altLang="en-US" baseline="0" dirty="0" smtClean="0"/>
              <a:t>를 통과하는것과 </a:t>
            </a:r>
            <a:r>
              <a:rPr lang="ko-KR" altLang="en-US" baseline="0" dirty="0" err="1" smtClean="0"/>
              <a:t>동일해짐</a:t>
            </a:r>
            <a:endParaRPr lang="en-US" altLang="ko-KR" baseline="0" dirty="0" smtClean="0"/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ko-KR" altLang="en-US" baseline="0" dirty="0" smtClean="0">
                <a:sym typeface="Wingdings" panose="05000000000000000000" pitchFamily="2" charset="2"/>
              </a:rPr>
              <a:t>결과적으로는 </a:t>
            </a:r>
            <a:r>
              <a:rPr lang="en-US" altLang="ko-KR" baseline="0" dirty="0" smtClean="0">
                <a:sym typeface="Wingdings" panose="05000000000000000000" pitchFamily="2" charset="2"/>
              </a:rPr>
              <a:t>resolution</a:t>
            </a:r>
            <a:r>
              <a:rPr lang="ko-KR" altLang="en-US" baseline="0" dirty="0" smtClean="0">
                <a:sym typeface="Wingdings" panose="05000000000000000000" pitchFamily="2" charset="2"/>
              </a:rPr>
              <a:t>은 </a:t>
            </a:r>
            <a:r>
              <a:rPr lang="en-US" altLang="ko-KR" baseline="0" dirty="0" smtClean="0">
                <a:sym typeface="Wingdings" panose="05000000000000000000" pitchFamily="2" charset="2"/>
              </a:rPr>
              <a:t>input</a:t>
            </a:r>
            <a:r>
              <a:rPr lang="ko-KR" altLang="en-US" baseline="0" dirty="0" smtClean="0">
                <a:sym typeface="Wingdings" panose="05000000000000000000" pitchFamily="2" charset="2"/>
              </a:rPr>
              <a:t>과 동일한 </a:t>
            </a:r>
            <a:r>
              <a:rPr lang="en-US" altLang="ko-KR" baseline="0" dirty="0" smtClean="0">
                <a:sym typeface="Wingdings" panose="05000000000000000000" pitchFamily="2" charset="2"/>
              </a:rPr>
              <a:t>score map</a:t>
            </a:r>
            <a:r>
              <a:rPr lang="ko-KR" altLang="en-US" baseline="0" dirty="0" smtClean="0">
                <a:sym typeface="Wingdings" panose="05000000000000000000" pitchFamily="2" charset="2"/>
              </a:rPr>
              <a:t> 을 </a:t>
            </a:r>
            <a:r>
              <a:rPr lang="en-US" altLang="ko-KR" baseline="0" dirty="0" smtClean="0">
                <a:sym typeface="Wingdings" panose="05000000000000000000" pitchFamily="2" charset="2"/>
              </a:rPr>
              <a:t>class </a:t>
            </a:r>
            <a:r>
              <a:rPr lang="ko-KR" altLang="en-US" baseline="0" dirty="0" smtClean="0">
                <a:sym typeface="Wingdings" panose="05000000000000000000" pitchFamily="2" charset="2"/>
              </a:rPr>
              <a:t>개수만큼 얻게 됨</a:t>
            </a:r>
            <a:endParaRPr lang="en-US" altLang="ko-KR" baseline="0" dirty="0" smtClean="0">
              <a:sym typeface="Wingdings" panose="05000000000000000000" pitchFamily="2" charset="2"/>
            </a:endParaRPr>
          </a:p>
          <a:p>
            <a:pPr marL="0" indent="0">
              <a:buFont typeface="Wingdings" panose="05000000000000000000" pitchFamily="2" charset="2"/>
              <a:buNone/>
            </a:pP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smtClean="0"/>
              <a:t>마지막의 </a:t>
            </a:r>
            <a:r>
              <a:rPr lang="en-US" altLang="ko-KR" dirty="0" smtClean="0"/>
              <a:t>fully connected layer</a:t>
            </a:r>
            <a:r>
              <a:rPr lang="ko-KR" altLang="en-US" dirty="0" smtClean="0"/>
              <a:t>가 사라지고 그 자리에 </a:t>
            </a:r>
            <a:r>
              <a:rPr lang="en-US" altLang="ko-KR" dirty="0" smtClean="0"/>
              <a:t>convolution</a:t>
            </a:r>
            <a:r>
              <a:rPr lang="ko-KR" altLang="en-US" dirty="0" smtClean="0"/>
              <a:t>연산이 들어가니까</a:t>
            </a:r>
            <a:endParaRPr lang="en-US" altLang="ko-KR" dirty="0" smtClean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smtClean="0"/>
              <a:t>어떤 사이즈의 </a:t>
            </a:r>
            <a:r>
              <a:rPr lang="en-US" altLang="ko-KR" dirty="0" smtClean="0"/>
              <a:t>Input image</a:t>
            </a:r>
            <a:r>
              <a:rPr lang="ko-KR" altLang="en-US" dirty="0" smtClean="0"/>
              <a:t>가 들어와도 문제 없음</a:t>
            </a:r>
            <a:r>
              <a:rPr lang="en-US" altLang="ko-KR" dirty="0" smtClean="0"/>
              <a:t>/ input size</a:t>
            </a:r>
            <a:r>
              <a:rPr lang="ko-KR" altLang="en-US" dirty="0" smtClean="0"/>
              <a:t>에 맞는 </a:t>
            </a:r>
            <a:r>
              <a:rPr lang="en-US" altLang="ko-KR" dirty="0" smtClean="0"/>
              <a:t>output</a:t>
            </a:r>
            <a:r>
              <a:rPr lang="ko-KR" altLang="en-US" dirty="0" smtClean="0"/>
              <a:t>이 나오게 됨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9337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Fully</a:t>
            </a:r>
            <a:r>
              <a:rPr lang="en-US" altLang="ko-KR" baseline="0" dirty="0" smtClean="0"/>
              <a:t> connected layer</a:t>
            </a:r>
            <a:r>
              <a:rPr lang="ko-KR" altLang="en-US" baseline="0" dirty="0" smtClean="0"/>
              <a:t>를 </a:t>
            </a:r>
            <a:r>
              <a:rPr lang="en-US" altLang="ko-KR" baseline="0" dirty="0" smtClean="0"/>
              <a:t>1x1 </a:t>
            </a:r>
            <a:r>
              <a:rPr lang="en-US" altLang="ko-KR" baseline="0" dirty="0" err="1" smtClean="0"/>
              <a:t>conv</a:t>
            </a:r>
            <a:r>
              <a:rPr lang="en-US" altLang="ko-KR" baseline="0" dirty="0" smtClean="0"/>
              <a:t> layer</a:t>
            </a:r>
            <a:r>
              <a:rPr lang="ko-KR" altLang="en-US" baseline="0" dirty="0" smtClean="0"/>
              <a:t>로 대체했다고 하더라도</a:t>
            </a:r>
            <a:endParaRPr lang="en-US" altLang="ko-KR" baseline="0" dirty="0" smtClean="0"/>
          </a:p>
          <a:p>
            <a:r>
              <a:rPr lang="en-US" altLang="ko-KR" baseline="0" dirty="0" smtClean="0"/>
              <a:t>Resolution</a:t>
            </a:r>
            <a:r>
              <a:rPr lang="ko-KR" altLang="en-US" baseline="0" dirty="0" smtClean="0"/>
              <a:t>은 줄어든 상태이기 때문에 </a:t>
            </a:r>
            <a:r>
              <a:rPr lang="en-US" altLang="ko-KR" baseline="0" dirty="0" err="1" smtClean="0"/>
              <a:t>upsampling</a:t>
            </a:r>
            <a:r>
              <a:rPr lang="ko-KR" altLang="en-US" baseline="0" dirty="0" smtClean="0"/>
              <a:t>이 필요</a:t>
            </a:r>
            <a:endParaRPr lang="en-US" altLang="ko-KR" baseline="0" dirty="0" smtClean="0"/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그렇다면 </a:t>
            </a:r>
            <a:r>
              <a:rPr lang="en-US" altLang="ko-KR" baseline="0" dirty="0" err="1" smtClean="0"/>
              <a:t>upsampling</a:t>
            </a:r>
            <a:r>
              <a:rPr lang="ko-KR" altLang="en-US" baseline="0" dirty="0" smtClean="0"/>
              <a:t>은 어떻게 할까요</a:t>
            </a:r>
            <a:r>
              <a:rPr lang="en-US" altLang="ko-KR" baseline="0" dirty="0" smtClean="0"/>
              <a:t>???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27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인터폴레이션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이란 알려진 지점의 값 사이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중간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위치한 값을 알려진 값으로부터 추정하는 것을 말함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(Interpolation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 대비되는 용어로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있는데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extrapolation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알려진 값들 사이의 값이 아닌 범위를 벗어난 외부의 위치에서의 값을 추정하는 것을 말함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endParaRPr lang="en-US" altLang="ko-KR" dirty="0" smtClean="0"/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예를 들어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어떤 사람이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살일때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키와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살에서의 키를 보고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살에서의 키를 추측하는 것은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이고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과거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살때부터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현재 나이까지의 키를 보고 앞으로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후의 키를 예측하는 것은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또한 최근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한달간의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주가 동향을 보고 내일의 주가를 예측하는 것도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이며 </a:t>
            </a:r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비해 훨씬 안정성이 떨어지는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위험한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예측 방법이다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(linear interpolation)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두 지점 사이의 값을 추정할 때 그 값을 두 지점과의 직선 거리에 따라 선형적으로 결정하는 방법이다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Bilinear interpolation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우리 말로 적자면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쌍선형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또는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이중선형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정도가 되며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차원에서의 선형 </a:t>
            </a:r>
            <a:r>
              <a:rPr lang="ko-KR" alt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보간법을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차원으로 확장한 것이다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ko-K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4636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위의 그림에서 점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예시로 </a:t>
            </a:r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bilinear</a:t>
            </a:r>
            <a:r>
              <a:rPr lang="en-US" altLang="ko-K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interpolation </a:t>
            </a:r>
            <a:r>
              <a:rPr lang="ko-KR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어떻게 하는건지 </a:t>
            </a:r>
            <a:r>
              <a:rPr lang="ko-KR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설명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3316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컨볼루션</a:t>
            </a:r>
            <a:r>
              <a:rPr lang="ko-KR" altLang="en-US" dirty="0" smtClean="0"/>
              <a:t> 연산 어떻게 하는건지 복습</a:t>
            </a:r>
            <a:endParaRPr lang="en-US" altLang="ko-KR" dirty="0" smtClean="0"/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important point of such convolution operation is that the positional connectivity exists between the input values and the output values.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example, the top left values in the input matrix affect the top left value of the output matrix.</a:t>
            </a:r>
          </a:p>
          <a:p>
            <a:r>
              <a:rPr lang="en-US" altLang="ko-K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concretely, the 3x3 kernel is used to connect the 9 values in the input matrix to 1 value in the output matrix. </a:t>
            </a:r>
          </a:p>
          <a:p>
            <a:r>
              <a:rPr lang="en-US" altLang="ko-K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convolution operation forms a many-to-one relationship.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DAD03-05F0-4B7A-AD12-C1D37D862D6A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8070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936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1977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49226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8573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3172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9504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15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476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03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963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2791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ADBDE781-0828-487D-ADA2-4A5518EE389D}" type="datetimeFigureOut">
              <a:rPr lang="ko-KR" altLang="en-US" smtClean="0"/>
              <a:t>2020-02-13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A1E2D7-C72C-4318-B687-74066D2834C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027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578184"/>
            <a:ext cx="9144000" cy="1655762"/>
          </a:xfrm>
        </p:spPr>
        <p:txBody>
          <a:bodyPr/>
          <a:lstStyle/>
          <a:p>
            <a:r>
              <a:rPr lang="en-US" altLang="ko-KR" dirty="0" smtClean="0"/>
              <a:t>PIRL, POSTECH</a:t>
            </a:r>
          </a:p>
        </p:txBody>
      </p:sp>
    </p:spTree>
    <p:extLst>
      <p:ext uri="{BB962C8B-B14F-4D97-AF65-F5344CB8AC3E}">
        <p14:creationId xmlns:p14="http://schemas.microsoft.com/office/powerpoint/2010/main" val="3029214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Classification vs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Image classification</a:t>
            </a:r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1964535" y="2389760"/>
            <a:ext cx="8276784" cy="1614708"/>
            <a:chOff x="587779" y="1556688"/>
            <a:chExt cx="8276784" cy="1614708"/>
          </a:xfrm>
        </p:grpSpPr>
        <p:pic>
          <p:nvPicPr>
            <p:cNvPr id="5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994"/>
            <a:stretch/>
          </p:blipFill>
          <p:spPr bwMode="auto">
            <a:xfrm>
              <a:off x="2120108" y="1556792"/>
              <a:ext cx="6744455" cy="16146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2" descr="http://falcon.postech.ac.kr/result/JPEGImages/2007_000129.jpg"/>
            <p:cNvPicPr preferRelativeResize="0"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5" t="66" r="435" b="138"/>
            <a:stretch/>
          </p:blipFill>
          <p:spPr bwMode="auto">
            <a:xfrm>
              <a:off x="1044703" y="1556688"/>
              <a:ext cx="990000" cy="99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587779" y="2528836"/>
              <a:ext cx="190384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smtClean="0"/>
                <a:t>query image</a:t>
              </a:r>
              <a:endParaRPr lang="ko-KR" altLang="en-US" sz="1200" b="1" dirty="0"/>
            </a:p>
          </p:txBody>
        </p:sp>
      </p:grp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390" y="4353680"/>
            <a:ext cx="8103074" cy="2009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56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Classifier to FCN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828801"/>
            <a:ext cx="10515600" cy="2179782"/>
          </a:xfrm>
        </p:spPr>
        <p:txBody>
          <a:bodyPr>
            <a:normAutofit/>
          </a:bodyPr>
          <a:lstStyle/>
          <a:p>
            <a:r>
              <a:rPr lang="en-US" altLang="ko-KR" sz="2400" dirty="0" smtClean="0"/>
              <a:t>Remove classification layer and covert all fully connected layers to convolution layers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Append 1x1 convolution layer </a:t>
            </a:r>
            <a:r>
              <a:rPr lang="en-US" altLang="ko-KR" sz="2400" dirty="0" smtClean="0"/>
              <a:t>with channel dimensions and predict scores at each of the coarse output locations (20 categories + background for PASCAL VOC)</a:t>
            </a:r>
          </a:p>
          <a:p>
            <a:pPr marL="0" indent="0">
              <a:buNone/>
            </a:pPr>
            <a:r>
              <a:rPr lang="en-US" altLang="ko-KR" sz="2400" dirty="0" smtClean="0">
                <a:sym typeface="Wingdings" panose="05000000000000000000" pitchFamily="2" charset="2"/>
              </a:rPr>
              <a:t> Can take </a:t>
            </a:r>
            <a:r>
              <a:rPr lang="en-US" altLang="ko-KR" sz="2400" dirty="0" smtClean="0">
                <a:solidFill>
                  <a:srgbClr val="FF0000"/>
                </a:solidFill>
                <a:sym typeface="Wingdings" panose="05000000000000000000" pitchFamily="2" charset="2"/>
              </a:rPr>
              <a:t>input of arbitrary size </a:t>
            </a:r>
            <a:r>
              <a:rPr lang="en-US" altLang="ko-KR" sz="2400" dirty="0" smtClean="0">
                <a:sym typeface="Wingdings" panose="05000000000000000000" pitchFamily="2" charset="2"/>
              </a:rPr>
              <a:t>and produce correspondingly-sized output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19463" t="27667" b="5998"/>
          <a:stretch/>
        </p:blipFill>
        <p:spPr>
          <a:xfrm>
            <a:off x="7047343" y="4405743"/>
            <a:ext cx="3056438" cy="18380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t="15625"/>
          <a:stretch/>
        </p:blipFill>
        <p:spPr>
          <a:xfrm>
            <a:off x="1928090" y="4433455"/>
            <a:ext cx="3142163" cy="20176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61039" y="6266435"/>
            <a:ext cx="227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[fully connected layer]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661954" y="6266435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[1x1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706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1x1 convolution</a:t>
            </a:r>
            <a:endParaRPr lang="ko-KR" altLang="en-US" dirty="0"/>
          </a:p>
        </p:txBody>
      </p:sp>
      <p:pic>
        <p:nvPicPr>
          <p:cNvPr id="1026" name="Picture 2" descr="Convolution with Kernel of size 1x1"/>
          <p:cNvPicPr>
            <a:picLocks noGrp="1" noChangeAspect="1" noChangeArrowheads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828" y="1537115"/>
            <a:ext cx="3702082" cy="4784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volution with Kernel of size 3x3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323" y="1916483"/>
            <a:ext cx="3762375" cy="427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1606998" y="6325281"/>
            <a:ext cx="89918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left : **Convolution with kernel of size 3x3** right : **Convolution with kernel of size 1x1**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6202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1x1 convolution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15625"/>
          <a:stretch/>
        </p:blipFill>
        <p:spPr>
          <a:xfrm rot="5400000">
            <a:off x="483284" y="2955389"/>
            <a:ext cx="3142163" cy="2017646"/>
          </a:xfrm>
          <a:prstGeom prst="rect">
            <a:avLst/>
          </a:prstGeom>
        </p:spPr>
      </p:pic>
      <p:pic>
        <p:nvPicPr>
          <p:cNvPr id="2050" name="Picture 2" descr="https://qphl.fs.quoracdn.net/main-qimg-80ebcfc916a3016013b14e258c82da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15" y="2540706"/>
            <a:ext cx="8012187" cy="299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045542" y="5535294"/>
            <a:ext cx="2276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[fully connected layer]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398643" y="5535294"/>
            <a:ext cx="1660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[1x1 </a:t>
            </a:r>
            <a:r>
              <a:rPr lang="en-US" altLang="ko-KR" dirty="0" err="1" smtClean="0"/>
              <a:t>conv</a:t>
            </a:r>
            <a:r>
              <a:rPr lang="en-US" altLang="ko-KR" dirty="0" smtClean="0"/>
              <a:t> layer]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7429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Classification Network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127" y="2882029"/>
            <a:ext cx="8009890" cy="224487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8926578" y="4004467"/>
            <a:ext cx="87738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675431" y="4141946"/>
            <a:ext cx="1379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classification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915968" y="3819801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“tabby cat”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08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Fully Convolutional Network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614" y="2956718"/>
            <a:ext cx="11858625" cy="2095500"/>
          </a:xfrm>
          <a:prstGeom prst="rect">
            <a:avLst/>
          </a:prstGeom>
        </p:spPr>
      </p:pic>
      <p:cxnSp>
        <p:nvCxnSpPr>
          <p:cNvPr id="14" name="직선 화살표 연결선 13"/>
          <p:cNvCxnSpPr/>
          <p:nvPr/>
        </p:nvCxnSpPr>
        <p:spPr>
          <a:xfrm flipV="1">
            <a:off x="7617350" y="4770783"/>
            <a:ext cx="0" cy="46912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982176" y="5239910"/>
            <a:ext cx="1270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upsampling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9382539" y="3522428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9382539" y="3627120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직선 화살표 연결선 18"/>
          <p:cNvCxnSpPr/>
          <p:nvPr/>
        </p:nvCxnSpPr>
        <p:spPr>
          <a:xfrm>
            <a:off x="9382539" y="3746390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9382539" y="3851082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9382539" y="3945172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/>
          <p:nvPr/>
        </p:nvCxnSpPr>
        <p:spPr>
          <a:xfrm>
            <a:off x="9382539" y="4049864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직선 화살표 연결선 22"/>
          <p:cNvCxnSpPr/>
          <p:nvPr/>
        </p:nvCxnSpPr>
        <p:spPr>
          <a:xfrm>
            <a:off x="9382539" y="4169134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9382539" y="4273826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직선 화살표 연결선 24"/>
          <p:cNvCxnSpPr/>
          <p:nvPr/>
        </p:nvCxnSpPr>
        <p:spPr>
          <a:xfrm>
            <a:off x="9382539" y="4377193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9382539" y="4496463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>
            <a:off x="9382539" y="4601155"/>
            <a:ext cx="866692" cy="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9256220" y="4652964"/>
            <a:ext cx="1164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</a:t>
            </a:r>
            <a:r>
              <a:rPr lang="en-US" altLang="ko-KR" dirty="0" smtClean="0"/>
              <a:t>ixel-wise </a:t>
            </a:r>
          </a:p>
          <a:p>
            <a:r>
              <a:rPr lang="en-US" altLang="ko-KR" dirty="0" smtClean="0"/>
              <a:t>prediction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11256" y="1694460"/>
            <a:ext cx="7441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Limitation: Predicted score map in a very low-resolution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8722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bilinear interpolation</a:t>
            </a:r>
            <a:endParaRPr lang="ko-KR" altLang="en-US" sz="4000" dirty="0"/>
          </a:p>
        </p:txBody>
      </p:sp>
      <p:graphicFrame>
        <p:nvGraphicFramePr>
          <p:cNvPr id="4" name="내용 개체 틀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9012381"/>
              </p:ext>
            </p:extLst>
          </p:nvPr>
        </p:nvGraphicFramePr>
        <p:xfrm>
          <a:off x="4132531" y="5617407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1812" t="14338" b="35692"/>
          <a:stretch/>
        </p:blipFill>
        <p:spPr>
          <a:xfrm>
            <a:off x="2442145" y="1752005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963" t="13150" r="59450" b="60676"/>
          <a:stretch/>
        </p:blipFill>
        <p:spPr>
          <a:xfrm>
            <a:off x="6196835" y="2476317"/>
            <a:ext cx="3839090" cy="172367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322465" y="6000477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8767689"/>
              </p:ext>
            </p:extLst>
          </p:nvPr>
        </p:nvGraphicFramePr>
        <p:xfrm>
          <a:off x="6906641" y="5425377"/>
          <a:ext cx="1150200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612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bilinear interpolation</a:t>
            </a:r>
            <a:endParaRPr lang="ko-KR" altLang="en-US" sz="4000" dirty="0"/>
          </a:p>
        </p:txBody>
      </p:sp>
      <p:graphicFrame>
        <p:nvGraphicFramePr>
          <p:cNvPr id="4" name="내용 개체 틀 6"/>
          <p:cNvGraphicFramePr>
            <a:graphicFrameLocks/>
          </p:cNvGraphicFramePr>
          <p:nvPr>
            <p:extLst/>
          </p:nvPr>
        </p:nvGraphicFramePr>
        <p:xfrm>
          <a:off x="4132531" y="5617407"/>
          <a:ext cx="766800" cy="76614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3400">
                  <a:extLst>
                    <a:ext uri="{9D8B030D-6E8A-4147-A177-3AD203B41FA5}">
                      <a16:colId xmlns:a16="http://schemas.microsoft.com/office/drawing/2014/main" val="1666412970"/>
                    </a:ext>
                  </a:extLst>
                </a:gridCol>
                <a:gridCol w="383400">
                  <a:extLst>
                    <a:ext uri="{9D8B030D-6E8A-4147-A177-3AD203B41FA5}">
                      <a16:colId xmlns:a16="http://schemas.microsoft.com/office/drawing/2014/main" val="3373818703"/>
                    </a:ext>
                  </a:extLst>
                </a:gridCol>
              </a:tblGrid>
              <a:tr h="4003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636509"/>
                  </a:ext>
                </a:extLst>
              </a:tr>
              <a:tr h="31961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866872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l="61812" t="14338" b="35692"/>
          <a:stretch/>
        </p:blipFill>
        <p:spPr>
          <a:xfrm>
            <a:off x="2442145" y="1752005"/>
            <a:ext cx="3434868" cy="29749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l="1963" t="13150" r="59450" b="60676"/>
          <a:stretch/>
        </p:blipFill>
        <p:spPr>
          <a:xfrm>
            <a:off x="6196835" y="2476317"/>
            <a:ext cx="3839090" cy="1723673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5322465" y="6000477"/>
            <a:ext cx="122413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1187432"/>
              </p:ext>
            </p:extLst>
          </p:nvPr>
        </p:nvGraphicFramePr>
        <p:xfrm>
          <a:off x="6906641" y="5425377"/>
          <a:ext cx="1426326" cy="1150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442">
                  <a:extLst>
                    <a:ext uri="{9D8B030D-6E8A-4147-A177-3AD203B41FA5}">
                      <a16:colId xmlns:a16="http://schemas.microsoft.com/office/drawing/2014/main" val="1759615934"/>
                    </a:ext>
                  </a:extLst>
                </a:gridCol>
                <a:gridCol w="475442">
                  <a:extLst>
                    <a:ext uri="{9D8B030D-6E8A-4147-A177-3AD203B41FA5}">
                      <a16:colId xmlns:a16="http://schemas.microsoft.com/office/drawing/2014/main" val="3291989588"/>
                    </a:ext>
                  </a:extLst>
                </a:gridCol>
                <a:gridCol w="475442">
                  <a:extLst>
                    <a:ext uri="{9D8B030D-6E8A-4147-A177-3AD203B41FA5}">
                      <a16:colId xmlns:a16="http://schemas.microsoft.com/office/drawing/2014/main" val="2976501006"/>
                    </a:ext>
                  </a:extLst>
                </a:gridCol>
              </a:tblGrid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1.5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7892509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2.5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41442806"/>
                  </a:ext>
                </a:extLst>
              </a:tr>
              <a:tr h="3834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3.5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ko-KR" alt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35873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827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Learnable </a:t>
            </a:r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Deconvolution</a:t>
            </a:r>
            <a:endParaRPr lang="ko-KR" altLang="en-US" sz="40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Convolution works,</a:t>
            </a:r>
            <a:endParaRPr lang="ko-KR" altLang="en-US" sz="24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489" y="2395180"/>
            <a:ext cx="5824875" cy="3218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139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000" dirty="0" smtClean="0"/>
              <a:t>Learnable </a:t>
            </a:r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</a:t>
            </a:r>
            <a:r>
              <a:rPr lang="en-US" altLang="ko-KR" dirty="0" smtClean="0"/>
              <a:t>Deco</a:t>
            </a:r>
            <a:r>
              <a:rPr lang="en-US" altLang="ko-KR" sz="4000" dirty="0" smtClean="0"/>
              <a:t>nvolution</a:t>
            </a:r>
            <a:endParaRPr lang="ko-KR" altLang="en-US" sz="4000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 smtClean="0"/>
              <a:t>Deconvolution works,</a:t>
            </a:r>
            <a:endParaRPr lang="ko-KR" altLang="en-US" sz="24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652"/>
          <a:stretch/>
        </p:blipFill>
        <p:spPr>
          <a:xfrm>
            <a:off x="2088599" y="2328076"/>
            <a:ext cx="8028655" cy="33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7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Contents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What semantic</a:t>
            </a:r>
            <a:r>
              <a:rPr lang="ko-KR" altLang="en-US" dirty="0" smtClean="0"/>
              <a:t> </a:t>
            </a:r>
            <a:r>
              <a:rPr lang="en-US" altLang="ko-KR" dirty="0" smtClean="0"/>
              <a:t>segmentation is?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Review how</a:t>
            </a:r>
            <a:r>
              <a:rPr lang="ko-KR" altLang="en-US" dirty="0"/>
              <a:t> </a:t>
            </a:r>
            <a:r>
              <a:rPr lang="en-US" altLang="ko-KR" dirty="0" err="1" smtClean="0"/>
              <a:t>convNet</a:t>
            </a:r>
            <a:r>
              <a:rPr lang="en-US" altLang="ko-KR" dirty="0" smtClean="0"/>
              <a:t> works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Learn how to solve Semantic </a:t>
            </a:r>
            <a:r>
              <a:rPr lang="en-US" altLang="ko-KR" dirty="0" smtClean="0"/>
              <a:t>Segmentation </a:t>
            </a:r>
            <a:r>
              <a:rPr lang="en-US" altLang="ko-KR" dirty="0" smtClean="0"/>
              <a:t>problem using FCN</a:t>
            </a:r>
            <a:endParaRPr lang="en-US" altLang="ko-KR" strike="sngStrike" dirty="0" smtClean="0"/>
          </a:p>
          <a:p>
            <a:pPr lvl="1"/>
            <a:r>
              <a:rPr lang="en-US" altLang="ko-KR" dirty="0" smtClean="0"/>
              <a:t>Implement </a:t>
            </a:r>
            <a:r>
              <a:rPr lang="en-US" altLang="ko-KR" dirty="0" smtClean="0"/>
              <a:t>FCN-16s </a:t>
            </a:r>
            <a:r>
              <a:rPr lang="en-US" altLang="ko-KR" dirty="0" smtClean="0"/>
              <a:t>(homework: FCN-8s)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296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Learnable </a:t>
            </a:r>
            <a:r>
              <a:rPr lang="en-US" altLang="ko-KR" dirty="0" err="1"/>
              <a:t>Upsampling</a:t>
            </a:r>
            <a:r>
              <a:rPr lang="en-US" altLang="ko-KR" dirty="0"/>
              <a:t>: Deconvolution</a:t>
            </a:r>
            <a:endParaRPr lang="ko-KR" altLang="en-US" dirty="0"/>
          </a:p>
        </p:txBody>
      </p:sp>
      <p:pic>
        <p:nvPicPr>
          <p:cNvPr id="1026" name="Picture 2" descr="https://miro.medium.com/max/344/0*NBKHZlXvqOg3R6_z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481" y="2003533"/>
            <a:ext cx="3276600" cy="36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967145" y="5680184"/>
            <a:ext cx="69477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err="1">
                <a:latin typeface="medium-content-sans-serif-font"/>
              </a:rPr>
              <a:t>Upsampling</a:t>
            </a:r>
            <a:r>
              <a:rPr lang="en-US" altLang="ko-KR" dirty="0">
                <a:latin typeface="medium-content-sans-serif-font"/>
              </a:rPr>
              <a:t> Via Deconvolution (Blue: Input, Green: Output)</a:t>
            </a:r>
            <a:r>
              <a:rPr lang="en-US" altLang="ko-KR" dirty="0"/>
              <a:t/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96452" y="1247263"/>
            <a:ext cx="80048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dirty="0" smtClean="0">
                <a:latin typeface="medium-content-serif-font"/>
              </a:rPr>
              <a:t>Up </a:t>
            </a:r>
            <a:r>
              <a:rPr lang="en-US" altLang="ko-KR" sz="2000" dirty="0">
                <a:latin typeface="medium-content-serif-font"/>
              </a:rPr>
              <a:t>convolution, T</a:t>
            </a:r>
            <a:r>
              <a:rPr lang="en-US" altLang="ko-KR" sz="2000" dirty="0" smtClean="0">
                <a:latin typeface="medium-content-serif-font"/>
              </a:rPr>
              <a:t>ransposed convolution, </a:t>
            </a:r>
            <a:r>
              <a:rPr lang="en-US" altLang="ko-KR" sz="2000" dirty="0"/>
              <a:t>F</a:t>
            </a:r>
            <a:r>
              <a:rPr lang="en-US" altLang="ko-KR" sz="2000" dirty="0" smtClean="0"/>
              <a:t>ractional </a:t>
            </a:r>
            <a:r>
              <a:rPr lang="en-US" altLang="ko-KR" sz="2000" dirty="0"/>
              <a:t>stride convolution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31007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www.dropbox.com/s/ksuhdbpji514bqm/Screenshot%202018-06-04%2021.46.09.png?dl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617" y="1378514"/>
            <a:ext cx="9056767" cy="5479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Learnable </a:t>
            </a:r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</a:t>
            </a:r>
            <a:r>
              <a:rPr lang="en-US" altLang="ko-KR" dirty="0" smtClean="0"/>
              <a:t>Deco</a:t>
            </a:r>
            <a:r>
              <a:rPr lang="en-US" altLang="ko-KR" sz="4000" dirty="0" smtClean="0"/>
              <a:t>nvolution</a:t>
            </a:r>
            <a:endParaRPr lang="ko-KR" altLang="en-US" sz="4000" dirty="0"/>
          </a:p>
        </p:txBody>
      </p:sp>
      <p:sp>
        <p:nvSpPr>
          <p:cNvPr id="12" name="내용 개체 틀 6"/>
          <p:cNvSpPr txBox="1">
            <a:spLocks/>
          </p:cNvSpPr>
          <p:nvPr/>
        </p:nvSpPr>
        <p:spPr>
          <a:xfrm>
            <a:off x="845127" y="1378514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smtClean="0"/>
              <a:t>Convolution works,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826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www.dropbox.com/s/bp3752jefh3afh0/Screenshot%202018-06-04%2021.45.07.png?dl=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925" y="1402915"/>
            <a:ext cx="6916449" cy="5814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6"/>
          <p:cNvSpPr txBox="1">
            <a:spLocks/>
          </p:cNvSpPr>
          <p:nvPr/>
        </p:nvSpPr>
        <p:spPr>
          <a:xfrm>
            <a:off x="845127" y="1402915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Wingdings 2" pitchFamily="18" charset="2"/>
              <a:buChar char="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Wingdings 2" pitchFamily="18" charset="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/>
              <a:t>Deconvolution works,</a:t>
            </a:r>
            <a:endParaRPr lang="ko-KR" altLang="en-US" sz="2400" dirty="0"/>
          </a:p>
        </p:txBody>
      </p:sp>
      <p:sp>
        <p:nvSpPr>
          <p:cNvPr id="10" name="제목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</p:spPr>
        <p:txBody>
          <a:bodyPr>
            <a:normAutofit/>
          </a:bodyPr>
          <a:lstStyle/>
          <a:p>
            <a:r>
              <a:rPr lang="en-US" altLang="ko-KR" sz="4000" dirty="0" smtClean="0"/>
              <a:t>Learnable </a:t>
            </a:r>
            <a:r>
              <a:rPr lang="en-US" altLang="ko-KR" sz="4000" dirty="0" err="1" smtClean="0"/>
              <a:t>Upsampling</a:t>
            </a:r>
            <a:r>
              <a:rPr lang="en-US" altLang="ko-KR" sz="4000" dirty="0" smtClean="0"/>
              <a:t>: </a:t>
            </a:r>
            <a:r>
              <a:rPr lang="en-US" altLang="ko-KR" dirty="0" smtClean="0"/>
              <a:t>Deco</a:t>
            </a:r>
            <a:r>
              <a:rPr lang="en-US" altLang="ko-KR" sz="4000" dirty="0" smtClean="0"/>
              <a:t>nvolution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70289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Fine-tuning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662" y="1866899"/>
            <a:ext cx="7092839" cy="30908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799081" y="1866899"/>
            <a:ext cx="1216082" cy="3090863"/>
          </a:xfrm>
          <a:prstGeom prst="rect">
            <a:avLst/>
          </a:prstGeom>
          <a:solidFill>
            <a:srgbClr val="FF0000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742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Skip Layers</a:t>
            </a:r>
            <a:endParaRPr lang="ko-KR" altLang="en-US" dirty="0"/>
          </a:p>
        </p:txBody>
      </p:sp>
      <p:grpSp>
        <p:nvGrpSpPr>
          <p:cNvPr id="9" name="그룹 8"/>
          <p:cNvGrpSpPr/>
          <p:nvPr/>
        </p:nvGrpSpPr>
        <p:grpSpPr>
          <a:xfrm>
            <a:off x="1651177" y="2784251"/>
            <a:ext cx="8147271" cy="3884746"/>
            <a:chOff x="2571974" y="2233157"/>
            <a:chExt cx="6792260" cy="3626924"/>
          </a:xfrm>
        </p:grpSpPr>
        <p:pic>
          <p:nvPicPr>
            <p:cNvPr id="5" name="Shape 180"/>
            <p:cNvPicPr preferRelativeResize="0"/>
            <p:nvPr/>
          </p:nvPicPr>
          <p:blipFill rotWithShape="1">
            <a:blip r:embed="rId3">
              <a:alphaModFix/>
            </a:blip>
            <a:srcRect r="16352"/>
            <a:stretch/>
          </p:blipFill>
          <p:spPr>
            <a:xfrm>
              <a:off x="2571974" y="2233157"/>
              <a:ext cx="6792260" cy="345787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" name="Shape 194"/>
            <p:cNvGrpSpPr/>
            <p:nvPr/>
          </p:nvGrpSpPr>
          <p:grpSpPr>
            <a:xfrm>
              <a:off x="2950799" y="3352707"/>
              <a:ext cx="4321274" cy="2507374"/>
              <a:chOff x="457200" y="2380575"/>
              <a:chExt cx="4321274" cy="2507374"/>
            </a:xfrm>
          </p:grpSpPr>
          <p:cxnSp>
            <p:nvCxnSpPr>
              <p:cNvPr id="7" name="Shape 195"/>
              <p:cNvCxnSpPr/>
              <p:nvPr/>
            </p:nvCxnSpPr>
            <p:spPr>
              <a:xfrm>
                <a:off x="634275" y="2380575"/>
                <a:ext cx="4144199" cy="2333400"/>
              </a:xfrm>
              <a:prstGeom prst="curved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rgbClr val="980000"/>
                </a:solidFill>
                <a:prstDash val="solid"/>
                <a:round/>
                <a:headEnd type="stealth" w="lg" len="lg"/>
                <a:tailEnd type="none" w="lg" len="lg"/>
              </a:ln>
            </p:spPr>
          </p:cxnSp>
          <p:sp>
            <p:nvSpPr>
              <p:cNvPr id="8" name="Shape 196"/>
              <p:cNvSpPr txBox="1"/>
              <p:nvPr/>
            </p:nvSpPr>
            <p:spPr>
              <a:xfrm>
                <a:off x="457200" y="3572450"/>
                <a:ext cx="2558700" cy="13154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 rtl="0">
                  <a:spcBef>
                    <a:spcPts val="0"/>
                  </a:spcBef>
                  <a:buNone/>
                </a:pPr>
                <a:r>
                  <a:rPr lang="en" b="1">
                    <a:solidFill>
                      <a:srgbClr val="980000"/>
                    </a:solidFill>
                  </a:rPr>
                  <a:t>end-to-end</a:t>
                </a:r>
                <a:r>
                  <a:rPr lang="en">
                    <a:solidFill>
                      <a:srgbClr val="980000"/>
                    </a:solidFill>
                  </a:rPr>
                  <a:t>, </a:t>
                </a:r>
                <a:r>
                  <a:rPr lang="en" b="1">
                    <a:solidFill>
                      <a:srgbClr val="980000"/>
                    </a:solidFill>
                  </a:rPr>
                  <a:t>joint</a:t>
                </a:r>
                <a:r>
                  <a:rPr lang="en">
                    <a:solidFill>
                      <a:srgbClr val="980000"/>
                    </a:solidFill>
                  </a:rPr>
                  <a:t> learning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r>
                  <a:rPr lang="en">
                    <a:solidFill>
                      <a:srgbClr val="980000"/>
                    </a:solidFill>
                  </a:rPr>
                  <a:t>of </a:t>
                </a:r>
                <a:r>
                  <a:rPr lang="en" b="1">
                    <a:solidFill>
                      <a:srgbClr val="980000"/>
                    </a:solidFill>
                  </a:rPr>
                  <a:t>semantics</a:t>
                </a:r>
                <a:r>
                  <a:rPr lang="en">
                    <a:solidFill>
                      <a:srgbClr val="980000"/>
                    </a:solidFill>
                  </a:rPr>
                  <a:t> and </a:t>
                </a:r>
                <a:r>
                  <a:rPr lang="en" b="1">
                    <a:solidFill>
                      <a:srgbClr val="980000"/>
                    </a:solidFill>
                  </a:rPr>
                  <a:t>location</a:t>
                </a: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1085915" y="1458689"/>
            <a:ext cx="100340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Combines </a:t>
            </a:r>
            <a:r>
              <a:rPr lang="en-US" altLang="ko-KR" dirty="0" smtClean="0">
                <a:solidFill>
                  <a:srgbClr val="FF0000"/>
                </a:solidFill>
              </a:rPr>
              <a:t>semantic information </a:t>
            </a:r>
            <a:r>
              <a:rPr lang="en-US" altLang="ko-KR" dirty="0" smtClean="0"/>
              <a:t>from a deep, coarse layer </a:t>
            </a:r>
          </a:p>
          <a:p>
            <a:r>
              <a:rPr lang="en-US" altLang="ko-KR" dirty="0" smtClean="0"/>
              <a:t>          with </a:t>
            </a:r>
            <a:r>
              <a:rPr lang="en-US" altLang="ko-KR" dirty="0" smtClean="0">
                <a:solidFill>
                  <a:srgbClr val="FF0000"/>
                </a:solidFill>
              </a:rPr>
              <a:t>appearance information </a:t>
            </a:r>
            <a:r>
              <a:rPr lang="en-US" altLang="ko-KR" dirty="0" smtClean="0"/>
              <a:t>from a shallow, fine layer </a:t>
            </a:r>
          </a:p>
          <a:p>
            <a:endParaRPr lang="en-US" altLang="ko-KR" dirty="0" smtClean="0">
              <a:sym typeface="Wingdings" panose="05000000000000000000" pitchFamily="2" charset="2"/>
            </a:endParaRPr>
          </a:p>
          <a:p>
            <a:r>
              <a:rPr lang="en-US" altLang="ko-KR" b="1" dirty="0" smtClean="0">
                <a:sym typeface="Wingdings" panose="05000000000000000000" pitchFamily="2" charset="2"/>
              </a:rPr>
              <a:t> p</a:t>
            </a:r>
            <a:r>
              <a:rPr lang="en-US" altLang="ko-KR" b="1" dirty="0" smtClean="0"/>
              <a:t>roduce accurate and detailed segmentation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52518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</a:t>
            </a:r>
            <a:r>
              <a:rPr lang="en-US" altLang="ko-KR" smtClean="0"/>
              <a:t>Skip Layers</a:t>
            </a:r>
            <a:endParaRPr lang="ko-KR" altLang="en-US"/>
          </a:p>
        </p:txBody>
      </p:sp>
      <p:pic>
        <p:nvPicPr>
          <p:cNvPr id="10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8"/>
          <a:stretch/>
        </p:blipFill>
        <p:spPr>
          <a:xfrm>
            <a:off x="1475870" y="2228735"/>
            <a:ext cx="9254114" cy="271539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475870" y="5481544"/>
            <a:ext cx="89353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Final layer deconvolution filters are fixed to bilinear interpolation, </a:t>
            </a:r>
          </a:p>
          <a:p>
            <a:r>
              <a:rPr lang="en-US" altLang="ko-KR" dirty="0" smtClean="0"/>
              <a:t>while intermediate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 layers are initialized to bilinear </a:t>
            </a:r>
            <a:r>
              <a:rPr lang="en-US" altLang="ko-KR" dirty="0" err="1" smtClean="0"/>
              <a:t>upsampling</a:t>
            </a:r>
            <a:r>
              <a:rPr lang="en-US" altLang="ko-KR" dirty="0" smtClean="0"/>
              <a:t>, and then learned.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500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</a:t>
            </a:r>
            <a:r>
              <a:rPr lang="en-US" altLang="ko-KR" smtClean="0"/>
              <a:t>Skip Layers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551847" y="2347547"/>
            <a:ext cx="9093614" cy="3312325"/>
            <a:chOff x="1337162" y="2196472"/>
            <a:chExt cx="9093614" cy="3312325"/>
          </a:xfrm>
        </p:grpSpPr>
        <p:grpSp>
          <p:nvGrpSpPr>
            <p:cNvPr id="5" name="Shape 201"/>
            <p:cNvGrpSpPr/>
            <p:nvPr/>
          </p:nvGrpSpPr>
          <p:grpSpPr>
            <a:xfrm>
              <a:off x="1337162" y="2584681"/>
              <a:ext cx="9093614" cy="2727196"/>
              <a:chOff x="47250" y="1425975"/>
              <a:chExt cx="10135549" cy="3039675"/>
            </a:xfrm>
          </p:grpSpPr>
          <p:pic>
            <p:nvPicPr>
              <p:cNvPr id="6" name="Shape 202"/>
              <p:cNvPicPr preferRelativeResize="0"/>
              <p:nvPr/>
            </p:nvPicPr>
            <p:blipFill rotWithShape="1">
              <a:blip r:embed="rId3">
                <a:alphaModFix/>
              </a:blip>
              <a:srcRect l="1960" t="13666"/>
              <a:stretch/>
            </p:blipFill>
            <p:spPr>
              <a:xfrm>
                <a:off x="2147525" y="1425975"/>
                <a:ext cx="8035274" cy="30396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" name="Shape 203"/>
              <p:cNvPicPr preferRelativeResize="0"/>
              <p:nvPr/>
            </p:nvPicPr>
            <p:blipFill rotWithShape="1">
              <a:blip r:embed="rId4">
                <a:alphaModFix/>
              </a:blip>
              <a:srcRect t="6113" r="79938" b="56265"/>
              <a:stretch/>
            </p:blipFill>
            <p:spPr>
              <a:xfrm>
                <a:off x="47250" y="1425975"/>
                <a:ext cx="2056050" cy="29620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" name="Shape 204"/>
            <p:cNvSpPr txBox="1"/>
            <p:nvPr/>
          </p:nvSpPr>
          <p:spPr>
            <a:xfrm>
              <a:off x="3459815" y="2196472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stride 32</a:t>
              </a:r>
            </a:p>
          </p:txBody>
        </p:sp>
        <p:sp>
          <p:nvSpPr>
            <p:cNvPr id="9" name="Shape 205"/>
            <p:cNvSpPr txBox="1"/>
            <p:nvPr/>
          </p:nvSpPr>
          <p:spPr>
            <a:xfrm>
              <a:off x="3612215" y="5196797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no skips</a:t>
              </a:r>
            </a:p>
          </p:txBody>
        </p:sp>
        <p:sp>
          <p:nvSpPr>
            <p:cNvPr id="11" name="Shape 206"/>
            <p:cNvSpPr txBox="1"/>
            <p:nvPr/>
          </p:nvSpPr>
          <p:spPr>
            <a:xfrm>
              <a:off x="5237315" y="2196472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stride 16</a:t>
              </a:r>
            </a:p>
          </p:txBody>
        </p:sp>
        <p:sp>
          <p:nvSpPr>
            <p:cNvPr id="12" name="Shape 207"/>
            <p:cNvSpPr txBox="1"/>
            <p:nvPr/>
          </p:nvSpPr>
          <p:spPr>
            <a:xfrm>
              <a:off x="5389715" y="5196797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1 skip</a:t>
              </a:r>
            </a:p>
          </p:txBody>
        </p:sp>
        <p:sp>
          <p:nvSpPr>
            <p:cNvPr id="13" name="Shape 208"/>
            <p:cNvSpPr txBox="1"/>
            <p:nvPr/>
          </p:nvSpPr>
          <p:spPr>
            <a:xfrm>
              <a:off x="7068290" y="2196472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stride 8</a:t>
              </a:r>
            </a:p>
          </p:txBody>
        </p:sp>
        <p:sp>
          <p:nvSpPr>
            <p:cNvPr id="14" name="Shape 209"/>
            <p:cNvSpPr txBox="1"/>
            <p:nvPr/>
          </p:nvSpPr>
          <p:spPr>
            <a:xfrm>
              <a:off x="7220690" y="5196797"/>
              <a:ext cx="1140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2 skips</a:t>
              </a:r>
            </a:p>
          </p:txBody>
        </p:sp>
        <p:sp>
          <p:nvSpPr>
            <p:cNvPr id="15" name="Shape 210"/>
            <p:cNvSpPr txBox="1"/>
            <p:nvPr/>
          </p:nvSpPr>
          <p:spPr>
            <a:xfrm>
              <a:off x="8769665" y="2196472"/>
              <a:ext cx="1422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algn="ctr" rtl="0">
                <a:spcBef>
                  <a:spcPts val="0"/>
                </a:spcBef>
                <a:buNone/>
              </a:pPr>
              <a:r>
                <a:rPr lang="en" sz="1800"/>
                <a:t>ground truth</a:t>
              </a:r>
            </a:p>
          </p:txBody>
        </p:sp>
        <p:sp>
          <p:nvSpPr>
            <p:cNvPr id="16" name="Shape 211"/>
            <p:cNvSpPr txBox="1"/>
            <p:nvPr/>
          </p:nvSpPr>
          <p:spPr>
            <a:xfrm>
              <a:off x="1613990" y="2196472"/>
              <a:ext cx="1422899" cy="312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sz="1800"/>
                <a:t>input image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151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Results(Metrics)</a:t>
            </a:r>
            <a:endParaRPr lang="ko-KR" altLang="en-US" dirty="0"/>
          </a:p>
        </p:txBody>
      </p:sp>
      <p:grpSp>
        <p:nvGrpSpPr>
          <p:cNvPr id="22" name="그룹 21"/>
          <p:cNvGrpSpPr/>
          <p:nvPr/>
        </p:nvGrpSpPr>
        <p:grpSpPr>
          <a:xfrm>
            <a:off x="845127" y="1977344"/>
            <a:ext cx="7206006" cy="2539436"/>
            <a:chOff x="1410504" y="3325527"/>
            <a:chExt cx="7206006" cy="253943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60251" y="3325527"/>
              <a:ext cx="3762375" cy="4095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49234" y="4026739"/>
              <a:ext cx="4210050" cy="400050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10504" y="4734729"/>
              <a:ext cx="5162550" cy="4953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82285" y="5445863"/>
              <a:ext cx="7134225" cy="419100"/>
            </a:xfrm>
            <a:prstGeom prst="rect">
              <a:avLst/>
            </a:prstGeom>
          </p:spPr>
        </p:pic>
      </p:grpSp>
      <p:grpSp>
        <p:nvGrpSpPr>
          <p:cNvPr id="21" name="그룹 20"/>
          <p:cNvGrpSpPr/>
          <p:nvPr/>
        </p:nvGrpSpPr>
        <p:grpSpPr>
          <a:xfrm>
            <a:off x="916908" y="5234617"/>
            <a:ext cx="7701364" cy="1231528"/>
            <a:chOff x="1783987" y="1446579"/>
            <a:chExt cx="7701364" cy="1231528"/>
          </a:xfrm>
        </p:grpSpPr>
        <p:grpSp>
          <p:nvGrpSpPr>
            <p:cNvPr id="13" name="그룹 12"/>
            <p:cNvGrpSpPr/>
            <p:nvPr/>
          </p:nvGrpSpPr>
          <p:grpSpPr>
            <a:xfrm>
              <a:off x="1783987" y="1446579"/>
              <a:ext cx="7701364" cy="352425"/>
              <a:chOff x="5987783" y="3252786"/>
              <a:chExt cx="7701364" cy="352425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392882" y="3281362"/>
                <a:ext cx="133350" cy="295275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987783" y="3254564"/>
                <a:ext cx="438150" cy="30480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93022" y="3252786"/>
                <a:ext cx="7096125" cy="352425"/>
              </a:xfrm>
              <a:prstGeom prst="rect">
                <a:avLst/>
              </a:prstGeom>
            </p:spPr>
          </p:pic>
        </p:grpSp>
        <p:grpSp>
          <p:nvGrpSpPr>
            <p:cNvPr id="18" name="그룹 17"/>
            <p:cNvGrpSpPr/>
            <p:nvPr/>
          </p:nvGrpSpPr>
          <p:grpSpPr>
            <a:xfrm>
              <a:off x="1783987" y="1878237"/>
              <a:ext cx="3815910" cy="356800"/>
              <a:chOff x="6796087" y="2845396"/>
              <a:chExt cx="3815910" cy="356800"/>
            </a:xfrm>
          </p:grpSpPr>
          <p:pic>
            <p:nvPicPr>
              <p:cNvPr id="17" name="그림 16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91661" y="2903751"/>
                <a:ext cx="133350" cy="295275"/>
              </a:xfrm>
              <a:prstGeom prst="rect">
                <a:avLst/>
              </a:prstGeom>
            </p:spPr>
          </p:pic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478272" y="2887871"/>
                <a:ext cx="2276475" cy="314325"/>
              </a:xfrm>
              <a:prstGeom prst="rect">
                <a:avLst/>
              </a:prstGeom>
            </p:spPr>
          </p:pic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9754747" y="2859296"/>
                <a:ext cx="857250" cy="342900"/>
              </a:xfrm>
              <a:prstGeom prst="rect">
                <a:avLst/>
              </a:prstGeom>
            </p:spPr>
          </p:pic>
          <p:pic>
            <p:nvPicPr>
              <p:cNvPr id="16" name="그림 15"/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96087" y="2845396"/>
                <a:ext cx="428625" cy="323850"/>
              </a:xfrm>
              <a:prstGeom prst="rect">
                <a:avLst/>
              </a:prstGeom>
            </p:spPr>
          </p:pic>
        </p:grp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5414" y="2297107"/>
              <a:ext cx="6029325" cy="381000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843293" y="1416706"/>
            <a:ext cx="3517434" cy="232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409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IoU</a:t>
            </a:r>
            <a:r>
              <a:rPr lang="en-US" altLang="ko-KR" dirty="0" smtClean="0"/>
              <a:t>(Intersection over Union)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8202" y="1485118"/>
            <a:ext cx="7029450" cy="473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54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FCN: Results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396" y="2106802"/>
            <a:ext cx="7134225" cy="26289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37396" y="5151182"/>
            <a:ext cx="91268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20% relative improvement over the sate-of-the-art on the PASCAL VOC 2011 and 2012 test sets </a:t>
            </a:r>
          </a:p>
          <a:p>
            <a:r>
              <a:rPr lang="en-US" altLang="ko-KR" dirty="0" smtClean="0"/>
              <a:t>and reduces inference time</a:t>
            </a:r>
          </a:p>
        </p:txBody>
      </p:sp>
    </p:spTree>
    <p:extLst>
      <p:ext uri="{BB962C8B-B14F-4D97-AF65-F5344CB8AC3E}">
        <p14:creationId xmlns:p14="http://schemas.microsoft.com/office/powerpoint/2010/main" val="842405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524001"/>
            <a:ext cx="10515600" cy="508000"/>
          </a:xfrm>
        </p:spPr>
        <p:txBody>
          <a:bodyPr/>
          <a:lstStyle/>
          <a:p>
            <a:r>
              <a:rPr lang="en-US" altLang="ko-KR" dirty="0" smtClean="0"/>
              <a:t>Segmenting images based on its </a:t>
            </a:r>
            <a:r>
              <a:rPr lang="en-US" altLang="ko-KR" dirty="0" smtClean="0">
                <a:solidFill>
                  <a:srgbClr val="FF0000"/>
                </a:solidFill>
              </a:rPr>
              <a:t>semantic notion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446" y="2491341"/>
            <a:ext cx="6692962" cy="3925784"/>
          </a:xfrm>
          <a:prstGeom prst="rect">
            <a:avLst/>
          </a:prstGeom>
        </p:spPr>
      </p:pic>
      <p:grpSp>
        <p:nvGrpSpPr>
          <p:cNvPr id="5" name="그룹 4"/>
          <p:cNvGrpSpPr/>
          <p:nvPr/>
        </p:nvGrpSpPr>
        <p:grpSpPr>
          <a:xfrm>
            <a:off x="9643484" y="4327288"/>
            <a:ext cx="2548516" cy="253889"/>
            <a:chOff x="5717811" y="1735976"/>
            <a:chExt cx="2814629" cy="29864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b="51974"/>
            <a:stretch/>
          </p:blipFill>
          <p:spPr>
            <a:xfrm>
              <a:off x="6653915" y="1735976"/>
              <a:ext cx="1878525" cy="28523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rcRect t="50400"/>
            <a:stretch/>
          </p:blipFill>
          <p:spPr>
            <a:xfrm>
              <a:off x="5717811" y="1740047"/>
              <a:ext cx="1878525" cy="2945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7586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2158105" y="2430764"/>
            <a:ext cx="2822400" cy="37584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965130" y="2607854"/>
            <a:ext cx="2822400" cy="37584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Semantic Segmentation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45127" y="1514130"/>
            <a:ext cx="10515600" cy="473719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It would be considered as a pixel-level classification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772155" y="2784944"/>
            <a:ext cx="2822400" cy="3758400"/>
          </a:xfrm>
          <a:prstGeom prst="rect">
            <a:avLst/>
          </a:prstGeom>
          <a:solidFill>
            <a:srgbClr val="C080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6896" y="2961684"/>
            <a:ext cx="2821101" cy="3758750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515381"/>
              </p:ext>
            </p:extLst>
          </p:nvPr>
        </p:nvGraphicFramePr>
        <p:xfrm>
          <a:off x="7050318" y="2686555"/>
          <a:ext cx="2240595" cy="7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865">
                  <a:extLst>
                    <a:ext uri="{9D8B030D-6E8A-4147-A177-3AD203B41FA5}">
                      <a16:colId xmlns:a16="http://schemas.microsoft.com/office/drawing/2014/main" val="2089819273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576015420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138367388"/>
                    </a:ext>
                  </a:extLst>
                </a:gridCol>
              </a:tblGrid>
              <a:tr h="745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332583"/>
                  </a:ext>
                </a:extLst>
              </a:tr>
            </a:tbl>
          </a:graphicData>
        </a:graphic>
      </p:graphicFrame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039546"/>
              </p:ext>
            </p:extLst>
          </p:nvPr>
        </p:nvGraphicFramePr>
        <p:xfrm>
          <a:off x="7050318" y="3541831"/>
          <a:ext cx="2240595" cy="7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865">
                  <a:extLst>
                    <a:ext uri="{9D8B030D-6E8A-4147-A177-3AD203B41FA5}">
                      <a16:colId xmlns:a16="http://schemas.microsoft.com/office/drawing/2014/main" val="2089819273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576015420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138367388"/>
                    </a:ext>
                  </a:extLst>
                </a:gridCol>
              </a:tblGrid>
              <a:tr h="745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332583"/>
                  </a:ext>
                </a:extLst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7432569"/>
              </p:ext>
            </p:extLst>
          </p:nvPr>
        </p:nvGraphicFramePr>
        <p:xfrm>
          <a:off x="7050318" y="4397108"/>
          <a:ext cx="2240595" cy="7459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865">
                  <a:extLst>
                    <a:ext uri="{9D8B030D-6E8A-4147-A177-3AD203B41FA5}">
                      <a16:colId xmlns:a16="http://schemas.microsoft.com/office/drawing/2014/main" val="2089819273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576015420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138367388"/>
                    </a:ext>
                  </a:extLst>
                </a:gridCol>
              </a:tblGrid>
              <a:tr h="74592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C0808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8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/>
                        <a:t>0</a:t>
                      </a:r>
                      <a:endParaRPr lang="ko-KR" altLang="en-US" dirty="0"/>
                    </a:p>
                  </a:txBody>
                  <a:tcPr anchor="ctr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5332583"/>
                  </a:ext>
                </a:extLst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086869"/>
              </p:ext>
            </p:extLst>
          </p:nvPr>
        </p:nvGraphicFramePr>
        <p:xfrm>
          <a:off x="7050318" y="5252385"/>
          <a:ext cx="2240595" cy="13385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6865">
                  <a:extLst>
                    <a:ext uri="{9D8B030D-6E8A-4147-A177-3AD203B41FA5}">
                      <a16:colId xmlns:a16="http://schemas.microsoft.com/office/drawing/2014/main" val="2089819273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576015420"/>
                    </a:ext>
                  </a:extLst>
                </a:gridCol>
                <a:gridCol w="746865">
                  <a:extLst>
                    <a:ext uri="{9D8B030D-6E8A-4147-A177-3AD203B41FA5}">
                      <a16:colId xmlns:a16="http://schemas.microsoft.com/office/drawing/2014/main" val="138367388"/>
                    </a:ext>
                  </a:extLst>
                </a:gridCol>
              </a:tblGrid>
              <a:tr h="133857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C08080"/>
                          </a:solidFill>
                        </a:rPr>
                        <a:t>person</a:t>
                      </a:r>
                      <a:endParaRPr lang="ko-KR" altLang="en-US" dirty="0">
                        <a:solidFill>
                          <a:srgbClr val="C08080"/>
                        </a:solidFill>
                      </a:endParaRPr>
                    </a:p>
                  </a:txBody>
                  <a:tcPr vert="eaVert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8000"/>
                          </a:solidFill>
                        </a:rPr>
                        <a:t>bicycle</a:t>
                      </a:r>
                      <a:endParaRPr lang="ko-KR" altLang="en-US" dirty="0">
                        <a:solidFill>
                          <a:srgbClr val="008000"/>
                        </a:solidFill>
                      </a:endParaRPr>
                    </a:p>
                  </a:txBody>
                  <a:tcPr vert="eaVert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solidFill>
                            <a:srgbClr val="000000"/>
                          </a:solidFill>
                        </a:rPr>
                        <a:t>background</a:t>
                      </a:r>
                      <a:endParaRPr lang="ko-KR" altLang="en-US" dirty="0">
                        <a:solidFill>
                          <a:srgbClr val="000000"/>
                        </a:solidFill>
                      </a:endParaRPr>
                    </a:p>
                  </a:txBody>
                  <a:tcPr vert="eaVert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5332583"/>
                  </a:ext>
                </a:extLst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3196354" y="3541831"/>
            <a:ext cx="202301" cy="21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3330590" y="5815237"/>
            <a:ext cx="202301" cy="21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766211" y="4097091"/>
            <a:ext cx="202301" cy="212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>
            <a:stCxn id="12" idx="0"/>
            <a:endCxn id="8" idx="1"/>
          </p:cNvCxnSpPr>
          <p:nvPr/>
        </p:nvCxnSpPr>
        <p:spPr>
          <a:xfrm flipV="1">
            <a:off x="3297505" y="3059518"/>
            <a:ext cx="3752813" cy="482313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2" idx="2"/>
            <a:endCxn id="8" idx="1"/>
          </p:cNvCxnSpPr>
          <p:nvPr/>
        </p:nvCxnSpPr>
        <p:spPr>
          <a:xfrm flipV="1">
            <a:off x="3297505" y="3059518"/>
            <a:ext cx="3752813" cy="69518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14" idx="0"/>
            <a:endCxn id="9" idx="1"/>
          </p:cNvCxnSpPr>
          <p:nvPr/>
        </p:nvCxnSpPr>
        <p:spPr>
          <a:xfrm flipV="1">
            <a:off x="3867362" y="3914794"/>
            <a:ext cx="3182956" cy="182297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4" idx="2"/>
            <a:endCxn id="9" idx="1"/>
          </p:cNvCxnSpPr>
          <p:nvPr/>
        </p:nvCxnSpPr>
        <p:spPr>
          <a:xfrm flipV="1">
            <a:off x="3867362" y="3914794"/>
            <a:ext cx="3182956" cy="39517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>
            <a:stCxn id="13" idx="0"/>
            <a:endCxn id="10" idx="1"/>
          </p:cNvCxnSpPr>
          <p:nvPr/>
        </p:nvCxnSpPr>
        <p:spPr>
          <a:xfrm flipV="1">
            <a:off x="3431741" y="4770071"/>
            <a:ext cx="3618577" cy="104516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3" idx="2"/>
            <a:endCxn id="10" idx="1"/>
          </p:cNvCxnSpPr>
          <p:nvPr/>
        </p:nvCxnSpPr>
        <p:spPr>
          <a:xfrm flipV="1">
            <a:off x="3431741" y="4770071"/>
            <a:ext cx="3618577" cy="125803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32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16435" b="3166"/>
          <a:stretch/>
        </p:blipFill>
        <p:spPr>
          <a:xfrm>
            <a:off x="2545402" y="2653282"/>
            <a:ext cx="4061556" cy="18159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3288"/>
          <a:stretch/>
        </p:blipFill>
        <p:spPr>
          <a:xfrm>
            <a:off x="1330377" y="4755335"/>
            <a:ext cx="7085101" cy="198435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Recent approach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64087" y="1453019"/>
            <a:ext cx="4674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End-to-end CNN architectures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Categorized roughly into 2 classes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139870" y="2284016"/>
            <a:ext cx="3691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Fully convolution Networks(FCNs)</a:t>
            </a:r>
            <a:endParaRPr lang="ko-KR" alt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180361" y="4511853"/>
            <a:ext cx="3591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/>
              <a:t>Convolutional Encoder-Decoders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19320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 of CNN architectures</a:t>
            </a:r>
            <a:endParaRPr lang="ko-KR" altLang="en-US" dirty="0"/>
          </a:p>
        </p:txBody>
      </p:sp>
      <p:pic>
        <p:nvPicPr>
          <p:cNvPr id="1026" name="Picture 2" descr="C:\Users\Chanyang Seo\Desktop\cnn\issue on end-to-end CNN 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8" b="59094"/>
          <a:stretch/>
        </p:blipFill>
        <p:spPr bwMode="auto">
          <a:xfrm>
            <a:off x="638400" y="1780309"/>
            <a:ext cx="10755971" cy="3622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7444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Challenges of CNN architectures</a:t>
            </a:r>
            <a:endParaRPr lang="ko-KR" altLang="en-US" dirty="0"/>
          </a:p>
        </p:txBody>
      </p:sp>
      <p:pic>
        <p:nvPicPr>
          <p:cNvPr id="1026" name="Picture 2" descr="C:\Users\Chanyang Seo\Desktop\cnn\issue on end-to-end CNN architecture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25" b="8908"/>
          <a:stretch/>
        </p:blipFill>
        <p:spPr bwMode="auto">
          <a:xfrm>
            <a:off x="487912" y="1691014"/>
            <a:ext cx="10732289" cy="4587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201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Receptive Field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584" y="2540956"/>
            <a:ext cx="6217293" cy="370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361" y="2824441"/>
            <a:ext cx="4817320" cy="3025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44102" y="1640742"/>
            <a:ext cx="1067398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i="1" dirty="0"/>
              <a:t>The </a:t>
            </a:r>
            <a:r>
              <a:rPr lang="en-US" altLang="ko-KR" sz="2200" b="1" i="1" dirty="0"/>
              <a:t>receptive field</a:t>
            </a:r>
            <a:r>
              <a:rPr lang="en-US" altLang="ko-KR" sz="2200" i="1" dirty="0"/>
              <a:t> is defined as the region in the input </a:t>
            </a:r>
            <a:r>
              <a:rPr lang="en-US" altLang="ko-KR" sz="2200" i="1" dirty="0" smtClean="0"/>
              <a:t>space that </a:t>
            </a:r>
            <a:r>
              <a:rPr lang="en-US" altLang="ko-KR" sz="2200" i="1" dirty="0"/>
              <a:t>a particular CNN’s feature is looking at</a:t>
            </a:r>
            <a:endParaRPr lang="ko-KR" altLang="en-US" sz="2200" dirty="0"/>
          </a:p>
        </p:txBody>
      </p:sp>
      <p:sp>
        <p:nvSpPr>
          <p:cNvPr id="5" name="TextBox 4"/>
          <p:cNvSpPr txBox="1"/>
          <p:nvPr/>
        </p:nvSpPr>
        <p:spPr>
          <a:xfrm>
            <a:off x="902825" y="6150356"/>
            <a:ext cx="45714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kernel size = 3x3, padding size = 1, stride = 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2486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Pooling Layer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Reduce previous feature map size from [2x2] -&gt; 1 value</a:t>
            </a:r>
          </a:p>
          <a:p>
            <a:pPr lvl="1"/>
            <a:r>
              <a:rPr lang="en-US" altLang="ko-KR" dirty="0" smtClean="0"/>
              <a:t>Mean pooling, </a:t>
            </a:r>
            <a:r>
              <a:rPr lang="en-US" altLang="ko-KR" b="1" dirty="0">
                <a:solidFill>
                  <a:srgbClr val="FF0000"/>
                </a:solidFill>
              </a:rPr>
              <a:t>M</a:t>
            </a:r>
            <a:r>
              <a:rPr lang="en-US" altLang="ko-KR" b="1" dirty="0" smtClean="0">
                <a:solidFill>
                  <a:srgbClr val="FF0000"/>
                </a:solidFill>
              </a:rPr>
              <a:t>ax pooling</a:t>
            </a:r>
            <a:r>
              <a:rPr lang="en-US" altLang="ko-KR" dirty="0" smtClean="0"/>
              <a:t>, and so on</a:t>
            </a:r>
          </a:p>
          <a:p>
            <a:r>
              <a:rPr lang="en-US" altLang="ko-KR" dirty="0" smtClean="0"/>
              <a:t>Make the representations smaller and more manageable</a:t>
            </a:r>
          </a:p>
          <a:p>
            <a:r>
              <a:rPr lang="en-US" altLang="ko-KR" dirty="0" smtClean="0"/>
              <a:t>Operates over each activation map </a:t>
            </a:r>
            <a:r>
              <a:rPr lang="en-US" altLang="ko-KR" b="1" dirty="0" smtClean="0"/>
              <a:t>independently</a:t>
            </a:r>
            <a:endParaRPr lang="ko-KR" altLang="en-US" b="1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19" y="3784680"/>
            <a:ext cx="6076162" cy="2914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1671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TM02900743[[fn=자연주의]]</Template>
  <TotalTime>7826</TotalTime>
  <Words>1535</Words>
  <Application>Microsoft Office PowerPoint</Application>
  <PresentationFormat>와이드스크린</PresentationFormat>
  <Paragraphs>227</Paragraphs>
  <Slides>29</Slides>
  <Notes>16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medium-content-sans-serif-font</vt:lpstr>
      <vt:lpstr>medium-content-serif-font</vt:lpstr>
      <vt:lpstr>맑은 고딕</vt:lpstr>
      <vt:lpstr>Arial</vt:lpstr>
      <vt:lpstr>Calibri</vt:lpstr>
      <vt:lpstr>Calibri Light</vt:lpstr>
      <vt:lpstr>Wingdings</vt:lpstr>
      <vt:lpstr>Wingdings 2</vt:lpstr>
      <vt:lpstr>HDOfficeLightV0</vt:lpstr>
      <vt:lpstr>Semantic Segmentation</vt:lpstr>
      <vt:lpstr>Contents</vt:lpstr>
      <vt:lpstr>Semantic Segmentation</vt:lpstr>
      <vt:lpstr>Semantic Segmentation</vt:lpstr>
      <vt:lpstr>Recent approach</vt:lpstr>
      <vt:lpstr>Challenges of CNN architectures</vt:lpstr>
      <vt:lpstr>Challenges of CNN architectures</vt:lpstr>
      <vt:lpstr>Receptive Field</vt:lpstr>
      <vt:lpstr>Pooling Layer</vt:lpstr>
      <vt:lpstr>Classification vs Segmentation</vt:lpstr>
      <vt:lpstr>Classifier to FCN</vt:lpstr>
      <vt:lpstr>1x1 convolution</vt:lpstr>
      <vt:lpstr>1x1 convolution</vt:lpstr>
      <vt:lpstr>Classification Network</vt:lpstr>
      <vt:lpstr>Fully Convolutional Network</vt:lpstr>
      <vt:lpstr>Upsampling: bilinear interpolation</vt:lpstr>
      <vt:lpstr>Upsampling: bilinear interpolation</vt:lpstr>
      <vt:lpstr>Learnable Upsampling: Deconvolution</vt:lpstr>
      <vt:lpstr>Learnable Upsampling: Deconvolution</vt:lpstr>
      <vt:lpstr>Learnable Upsampling: Deconvolution</vt:lpstr>
      <vt:lpstr>Learnable Upsampling: Deconvolution</vt:lpstr>
      <vt:lpstr>Learnable Upsampling: Deconvolution</vt:lpstr>
      <vt:lpstr>FCN: Fine-tuning</vt:lpstr>
      <vt:lpstr>FCN: Skip Layers</vt:lpstr>
      <vt:lpstr>FCN: Skip Layers</vt:lpstr>
      <vt:lpstr>FCN: Skip Layers</vt:lpstr>
      <vt:lpstr>FCN: Results(Metrics)</vt:lpstr>
      <vt:lpstr>IoU(Intersection over Union)</vt:lpstr>
      <vt:lpstr>FCN: Results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Pre-trained Model</dc:title>
  <dc:creator>Windows 사용자</dc:creator>
  <cp:lastModifiedBy>Seo Chanyang</cp:lastModifiedBy>
  <cp:revision>93</cp:revision>
  <dcterms:created xsi:type="dcterms:W3CDTF">2017-09-05T06:56:18Z</dcterms:created>
  <dcterms:modified xsi:type="dcterms:W3CDTF">2020-02-14T07:05:16Z</dcterms:modified>
</cp:coreProperties>
</file>